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57" r:id="rId3"/>
    <p:sldId id="258" r:id="rId4"/>
    <p:sldId id="259" r:id="rId5"/>
    <p:sldId id="260" r:id="rId6"/>
    <p:sldId id="261" r:id="rId7"/>
    <p:sldId id="264" r:id="rId8"/>
    <p:sldId id="263" r:id="rId9"/>
    <p:sldId id="265" r:id="rId10"/>
    <p:sldId id="291" r:id="rId11"/>
    <p:sldId id="266" r:id="rId12"/>
    <p:sldId id="268" r:id="rId13"/>
    <p:sldId id="292" r:id="rId14"/>
    <p:sldId id="269" r:id="rId15"/>
    <p:sldId id="273" r:id="rId16"/>
    <p:sldId id="270" r:id="rId17"/>
    <p:sldId id="274" r:id="rId18"/>
    <p:sldId id="277" r:id="rId19"/>
    <p:sldId id="293" r:id="rId20"/>
    <p:sldId id="280" r:id="rId21"/>
    <p:sldId id="281" r:id="rId22"/>
    <p:sldId id="279" r:id="rId23"/>
    <p:sldId id="272" r:id="rId24"/>
    <p:sldId id="282" r:id="rId25"/>
    <p:sldId id="284" r:id="rId26"/>
    <p:sldId id="285" r:id="rId27"/>
    <p:sldId id="286" r:id="rId28"/>
    <p:sldId id="287" r:id="rId29"/>
    <p:sldId id="289"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6600"/>
    <a:srgbClr val="FFFF00"/>
    <a:srgbClr val="FFFF66"/>
    <a:srgbClr val="EE6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794" y="-3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BF2348-B7AF-45D8-8D6A-07F4FFF44856}" type="datetimeFigureOut">
              <a:rPr lang="en-SG"/>
              <a:pPr>
                <a:defRPr/>
              </a:pPr>
              <a:t>16/05/2016</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SG"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9CCAB05-B79B-4D4C-8AF6-81CF5701E643}" type="slidenum">
              <a:rPr lang="en-SG"/>
              <a:pPr>
                <a:defRPr/>
              </a:pPr>
              <a:t>‹#›</a:t>
            </a:fld>
            <a:endParaRPr lang="en-SG"/>
          </a:p>
        </p:txBody>
      </p:sp>
    </p:spTree>
    <p:extLst>
      <p:ext uri="{BB962C8B-B14F-4D97-AF65-F5344CB8AC3E}">
        <p14:creationId xmlns:p14="http://schemas.microsoft.com/office/powerpoint/2010/main" val="23772672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SG" altLang="en-US" smtClean="0"/>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20C61E-2115-4471-8999-125964230D90}" type="slidenum">
              <a:rPr lang="en-SG" smtClean="0"/>
              <a:pPr fontAlgn="base">
                <a:spcBef>
                  <a:spcPct val="0"/>
                </a:spcBef>
                <a:spcAft>
                  <a:spcPct val="0"/>
                </a:spcAft>
                <a:defRPr/>
              </a:pPr>
              <a:t>2</a:t>
            </a:fld>
            <a:endParaRPr lang="en-SG"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SG" altLang="en-US"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31200C-5F84-4CDB-8228-F9DBC76DEB3B}" type="slidenum">
              <a:rPr lang="en-SG" smtClean="0"/>
              <a:pPr fontAlgn="base">
                <a:spcBef>
                  <a:spcPct val="0"/>
                </a:spcBef>
                <a:spcAft>
                  <a:spcPct val="0"/>
                </a:spcAft>
                <a:defRPr/>
              </a:pPr>
              <a:t>28</a:t>
            </a:fld>
            <a:endParaRPr lang="en-SG"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lvl1pPr>
              <a:defRPr/>
            </a:lvl1pPr>
          </a:lstStyle>
          <a:p>
            <a:pPr>
              <a:defRPr/>
            </a:pPr>
            <a:fld id="{1F3C74F1-EE2B-434D-BDC4-FCB062BF49F5}" type="datetimeFigureOut">
              <a:rPr lang="en-SG"/>
              <a:pPr>
                <a:defRPr/>
              </a:pPr>
              <a:t>16/05/2016</a:t>
            </a:fld>
            <a:endParaRPr lang="en-SG"/>
          </a:p>
        </p:txBody>
      </p:sp>
      <p:sp>
        <p:nvSpPr>
          <p:cNvPr id="5" name="Footer Placeholder 4"/>
          <p:cNvSpPr>
            <a:spLocks noGrp="1"/>
          </p:cNvSpPr>
          <p:nvPr>
            <p:ph type="ftr" sz="quarter" idx="11"/>
          </p:nvPr>
        </p:nvSpPr>
        <p:spPr/>
        <p:txBody>
          <a:bodyPr/>
          <a:lstStyle>
            <a:lvl1pPr>
              <a:defRPr/>
            </a:lvl1pPr>
          </a:lstStyle>
          <a:p>
            <a:pPr>
              <a:defRPr/>
            </a:pPr>
            <a:endParaRPr lang="en-SG"/>
          </a:p>
        </p:txBody>
      </p:sp>
      <p:sp>
        <p:nvSpPr>
          <p:cNvPr id="6" name="Slide Number Placeholder 5"/>
          <p:cNvSpPr>
            <a:spLocks noGrp="1"/>
          </p:cNvSpPr>
          <p:nvPr>
            <p:ph type="sldNum" sz="quarter" idx="12"/>
          </p:nvPr>
        </p:nvSpPr>
        <p:spPr/>
        <p:txBody>
          <a:bodyPr/>
          <a:lstStyle>
            <a:lvl1pPr>
              <a:defRPr/>
            </a:lvl1pPr>
          </a:lstStyle>
          <a:p>
            <a:pPr>
              <a:defRPr/>
            </a:pPr>
            <a:fld id="{F632B0B2-3024-4B8B-AAAA-861AB1253417}" type="slidenum">
              <a:rPr lang="en-SG"/>
              <a:pPr>
                <a:defRPr/>
              </a:pPr>
              <a:t>‹#›</a:t>
            </a:fld>
            <a:endParaRPr lang="en-SG"/>
          </a:p>
        </p:txBody>
      </p:sp>
    </p:spTree>
    <p:extLst>
      <p:ext uri="{BB962C8B-B14F-4D97-AF65-F5344CB8AC3E}">
        <p14:creationId xmlns:p14="http://schemas.microsoft.com/office/powerpoint/2010/main" val="255285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lvl1pPr>
              <a:defRPr/>
            </a:lvl1pPr>
          </a:lstStyle>
          <a:p>
            <a:pPr>
              <a:defRPr/>
            </a:pPr>
            <a:fld id="{CCFB7B2E-5145-447D-899F-A37F0C378287}" type="datetimeFigureOut">
              <a:rPr lang="en-SG"/>
              <a:pPr>
                <a:defRPr/>
              </a:pPr>
              <a:t>16/05/2016</a:t>
            </a:fld>
            <a:endParaRPr lang="en-SG"/>
          </a:p>
        </p:txBody>
      </p:sp>
      <p:sp>
        <p:nvSpPr>
          <p:cNvPr id="5" name="Footer Placeholder 4"/>
          <p:cNvSpPr>
            <a:spLocks noGrp="1"/>
          </p:cNvSpPr>
          <p:nvPr>
            <p:ph type="ftr" sz="quarter" idx="11"/>
          </p:nvPr>
        </p:nvSpPr>
        <p:spPr/>
        <p:txBody>
          <a:bodyPr/>
          <a:lstStyle>
            <a:lvl1pPr>
              <a:defRPr/>
            </a:lvl1pPr>
          </a:lstStyle>
          <a:p>
            <a:pPr>
              <a:defRPr/>
            </a:pPr>
            <a:endParaRPr lang="en-SG"/>
          </a:p>
        </p:txBody>
      </p:sp>
      <p:sp>
        <p:nvSpPr>
          <p:cNvPr id="6" name="Slide Number Placeholder 5"/>
          <p:cNvSpPr>
            <a:spLocks noGrp="1"/>
          </p:cNvSpPr>
          <p:nvPr>
            <p:ph type="sldNum" sz="quarter" idx="12"/>
          </p:nvPr>
        </p:nvSpPr>
        <p:spPr/>
        <p:txBody>
          <a:bodyPr/>
          <a:lstStyle>
            <a:lvl1pPr>
              <a:defRPr/>
            </a:lvl1pPr>
          </a:lstStyle>
          <a:p>
            <a:pPr>
              <a:defRPr/>
            </a:pPr>
            <a:fld id="{1AF0E6A3-DCFF-4885-B237-72CA48D96438}" type="slidenum">
              <a:rPr lang="en-SG"/>
              <a:pPr>
                <a:defRPr/>
              </a:pPr>
              <a:t>‹#›</a:t>
            </a:fld>
            <a:endParaRPr lang="en-SG"/>
          </a:p>
        </p:txBody>
      </p:sp>
    </p:spTree>
    <p:extLst>
      <p:ext uri="{BB962C8B-B14F-4D97-AF65-F5344CB8AC3E}">
        <p14:creationId xmlns:p14="http://schemas.microsoft.com/office/powerpoint/2010/main" val="583601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lvl1pPr>
              <a:defRPr/>
            </a:lvl1pPr>
          </a:lstStyle>
          <a:p>
            <a:pPr>
              <a:defRPr/>
            </a:pPr>
            <a:fld id="{EE2C2AD3-3FEC-4310-A26A-F35CE4AA6517}" type="datetimeFigureOut">
              <a:rPr lang="en-SG"/>
              <a:pPr>
                <a:defRPr/>
              </a:pPr>
              <a:t>16/05/2016</a:t>
            </a:fld>
            <a:endParaRPr lang="en-SG"/>
          </a:p>
        </p:txBody>
      </p:sp>
      <p:sp>
        <p:nvSpPr>
          <p:cNvPr id="5" name="Footer Placeholder 4"/>
          <p:cNvSpPr>
            <a:spLocks noGrp="1"/>
          </p:cNvSpPr>
          <p:nvPr>
            <p:ph type="ftr" sz="quarter" idx="11"/>
          </p:nvPr>
        </p:nvSpPr>
        <p:spPr/>
        <p:txBody>
          <a:bodyPr/>
          <a:lstStyle>
            <a:lvl1pPr>
              <a:defRPr/>
            </a:lvl1pPr>
          </a:lstStyle>
          <a:p>
            <a:pPr>
              <a:defRPr/>
            </a:pPr>
            <a:endParaRPr lang="en-SG"/>
          </a:p>
        </p:txBody>
      </p:sp>
      <p:sp>
        <p:nvSpPr>
          <p:cNvPr id="6" name="Slide Number Placeholder 5"/>
          <p:cNvSpPr>
            <a:spLocks noGrp="1"/>
          </p:cNvSpPr>
          <p:nvPr>
            <p:ph type="sldNum" sz="quarter" idx="12"/>
          </p:nvPr>
        </p:nvSpPr>
        <p:spPr/>
        <p:txBody>
          <a:bodyPr/>
          <a:lstStyle>
            <a:lvl1pPr>
              <a:defRPr/>
            </a:lvl1pPr>
          </a:lstStyle>
          <a:p>
            <a:pPr>
              <a:defRPr/>
            </a:pPr>
            <a:fld id="{B7BD5CA7-1C6D-4CE3-9783-D69EDDCF0248}" type="slidenum">
              <a:rPr lang="en-SG"/>
              <a:pPr>
                <a:defRPr/>
              </a:pPr>
              <a:t>‹#›</a:t>
            </a:fld>
            <a:endParaRPr lang="en-SG"/>
          </a:p>
        </p:txBody>
      </p:sp>
    </p:spTree>
    <p:extLst>
      <p:ext uri="{BB962C8B-B14F-4D97-AF65-F5344CB8AC3E}">
        <p14:creationId xmlns:p14="http://schemas.microsoft.com/office/powerpoint/2010/main" val="1269231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lvl1pPr>
              <a:defRPr/>
            </a:lvl1pPr>
          </a:lstStyle>
          <a:p>
            <a:pPr>
              <a:defRPr/>
            </a:pPr>
            <a:fld id="{47362F86-FE97-4FAA-952F-CCFAB6413186}" type="datetimeFigureOut">
              <a:rPr lang="en-SG"/>
              <a:pPr>
                <a:defRPr/>
              </a:pPr>
              <a:t>16/05/2016</a:t>
            </a:fld>
            <a:endParaRPr lang="en-SG"/>
          </a:p>
        </p:txBody>
      </p:sp>
      <p:sp>
        <p:nvSpPr>
          <p:cNvPr id="5" name="Footer Placeholder 4"/>
          <p:cNvSpPr>
            <a:spLocks noGrp="1"/>
          </p:cNvSpPr>
          <p:nvPr>
            <p:ph type="ftr" sz="quarter" idx="11"/>
          </p:nvPr>
        </p:nvSpPr>
        <p:spPr/>
        <p:txBody>
          <a:bodyPr/>
          <a:lstStyle>
            <a:lvl1pPr>
              <a:defRPr/>
            </a:lvl1pPr>
          </a:lstStyle>
          <a:p>
            <a:pPr>
              <a:defRPr/>
            </a:pPr>
            <a:endParaRPr lang="en-SG"/>
          </a:p>
        </p:txBody>
      </p:sp>
      <p:sp>
        <p:nvSpPr>
          <p:cNvPr id="6" name="Slide Number Placeholder 5"/>
          <p:cNvSpPr>
            <a:spLocks noGrp="1"/>
          </p:cNvSpPr>
          <p:nvPr>
            <p:ph type="sldNum" sz="quarter" idx="12"/>
          </p:nvPr>
        </p:nvSpPr>
        <p:spPr/>
        <p:txBody>
          <a:bodyPr/>
          <a:lstStyle>
            <a:lvl1pPr>
              <a:defRPr/>
            </a:lvl1pPr>
          </a:lstStyle>
          <a:p>
            <a:pPr>
              <a:defRPr/>
            </a:pPr>
            <a:fld id="{B2AB3E16-8755-415B-9C66-0A19D9A33799}" type="slidenum">
              <a:rPr lang="en-SG"/>
              <a:pPr>
                <a:defRPr/>
              </a:pPr>
              <a:t>‹#›</a:t>
            </a:fld>
            <a:endParaRPr lang="en-SG"/>
          </a:p>
        </p:txBody>
      </p:sp>
    </p:spTree>
    <p:extLst>
      <p:ext uri="{BB962C8B-B14F-4D97-AF65-F5344CB8AC3E}">
        <p14:creationId xmlns:p14="http://schemas.microsoft.com/office/powerpoint/2010/main" val="352728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730B7B1-A85F-43CE-AD14-89B011393356}" type="datetimeFigureOut">
              <a:rPr lang="en-SG"/>
              <a:pPr>
                <a:defRPr/>
              </a:pPr>
              <a:t>16/05/2016</a:t>
            </a:fld>
            <a:endParaRPr lang="en-SG"/>
          </a:p>
        </p:txBody>
      </p:sp>
      <p:sp>
        <p:nvSpPr>
          <p:cNvPr id="5" name="Footer Placeholder 4"/>
          <p:cNvSpPr>
            <a:spLocks noGrp="1"/>
          </p:cNvSpPr>
          <p:nvPr>
            <p:ph type="ftr" sz="quarter" idx="11"/>
          </p:nvPr>
        </p:nvSpPr>
        <p:spPr/>
        <p:txBody>
          <a:bodyPr/>
          <a:lstStyle>
            <a:lvl1pPr>
              <a:defRPr/>
            </a:lvl1pPr>
          </a:lstStyle>
          <a:p>
            <a:pPr>
              <a:defRPr/>
            </a:pPr>
            <a:endParaRPr lang="en-SG"/>
          </a:p>
        </p:txBody>
      </p:sp>
      <p:sp>
        <p:nvSpPr>
          <p:cNvPr id="6" name="Slide Number Placeholder 5"/>
          <p:cNvSpPr>
            <a:spLocks noGrp="1"/>
          </p:cNvSpPr>
          <p:nvPr>
            <p:ph type="sldNum" sz="quarter" idx="12"/>
          </p:nvPr>
        </p:nvSpPr>
        <p:spPr/>
        <p:txBody>
          <a:bodyPr/>
          <a:lstStyle>
            <a:lvl1pPr>
              <a:defRPr/>
            </a:lvl1pPr>
          </a:lstStyle>
          <a:p>
            <a:pPr>
              <a:defRPr/>
            </a:pPr>
            <a:fld id="{93CBC57B-734A-4F8E-ACD3-E3A23CC0D8C1}" type="slidenum">
              <a:rPr lang="en-SG"/>
              <a:pPr>
                <a:defRPr/>
              </a:pPr>
              <a:t>‹#›</a:t>
            </a:fld>
            <a:endParaRPr lang="en-SG"/>
          </a:p>
        </p:txBody>
      </p:sp>
    </p:spTree>
    <p:extLst>
      <p:ext uri="{BB962C8B-B14F-4D97-AF65-F5344CB8AC3E}">
        <p14:creationId xmlns:p14="http://schemas.microsoft.com/office/powerpoint/2010/main" val="217721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3"/>
          <p:cNvSpPr>
            <a:spLocks noGrp="1"/>
          </p:cNvSpPr>
          <p:nvPr>
            <p:ph type="dt" sz="half" idx="10"/>
          </p:nvPr>
        </p:nvSpPr>
        <p:spPr/>
        <p:txBody>
          <a:bodyPr/>
          <a:lstStyle>
            <a:lvl1pPr>
              <a:defRPr/>
            </a:lvl1pPr>
          </a:lstStyle>
          <a:p>
            <a:pPr>
              <a:defRPr/>
            </a:pPr>
            <a:fld id="{92739F3E-976B-4F1D-8C87-F9BCE1AAD272}" type="datetimeFigureOut">
              <a:rPr lang="en-SG"/>
              <a:pPr>
                <a:defRPr/>
              </a:pPr>
              <a:t>16/05/2016</a:t>
            </a:fld>
            <a:endParaRPr lang="en-SG"/>
          </a:p>
        </p:txBody>
      </p:sp>
      <p:sp>
        <p:nvSpPr>
          <p:cNvPr id="6" name="Footer Placeholder 4"/>
          <p:cNvSpPr>
            <a:spLocks noGrp="1"/>
          </p:cNvSpPr>
          <p:nvPr>
            <p:ph type="ftr" sz="quarter" idx="11"/>
          </p:nvPr>
        </p:nvSpPr>
        <p:spPr/>
        <p:txBody>
          <a:bodyPr/>
          <a:lstStyle>
            <a:lvl1pPr>
              <a:defRPr/>
            </a:lvl1pPr>
          </a:lstStyle>
          <a:p>
            <a:pPr>
              <a:defRPr/>
            </a:pPr>
            <a:endParaRPr lang="en-SG"/>
          </a:p>
        </p:txBody>
      </p:sp>
      <p:sp>
        <p:nvSpPr>
          <p:cNvPr id="7" name="Slide Number Placeholder 5"/>
          <p:cNvSpPr>
            <a:spLocks noGrp="1"/>
          </p:cNvSpPr>
          <p:nvPr>
            <p:ph type="sldNum" sz="quarter" idx="12"/>
          </p:nvPr>
        </p:nvSpPr>
        <p:spPr/>
        <p:txBody>
          <a:bodyPr/>
          <a:lstStyle>
            <a:lvl1pPr>
              <a:defRPr/>
            </a:lvl1pPr>
          </a:lstStyle>
          <a:p>
            <a:pPr>
              <a:defRPr/>
            </a:pPr>
            <a:fld id="{D9DA1947-98B4-4004-9288-810482639909}" type="slidenum">
              <a:rPr lang="en-SG"/>
              <a:pPr>
                <a:defRPr/>
              </a:pPr>
              <a:t>‹#›</a:t>
            </a:fld>
            <a:endParaRPr lang="en-SG"/>
          </a:p>
        </p:txBody>
      </p:sp>
    </p:spTree>
    <p:extLst>
      <p:ext uri="{BB962C8B-B14F-4D97-AF65-F5344CB8AC3E}">
        <p14:creationId xmlns:p14="http://schemas.microsoft.com/office/powerpoint/2010/main" val="1865389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3"/>
          <p:cNvSpPr>
            <a:spLocks noGrp="1"/>
          </p:cNvSpPr>
          <p:nvPr>
            <p:ph type="dt" sz="half" idx="10"/>
          </p:nvPr>
        </p:nvSpPr>
        <p:spPr/>
        <p:txBody>
          <a:bodyPr/>
          <a:lstStyle>
            <a:lvl1pPr>
              <a:defRPr/>
            </a:lvl1pPr>
          </a:lstStyle>
          <a:p>
            <a:pPr>
              <a:defRPr/>
            </a:pPr>
            <a:fld id="{05A86DFE-0FD3-4E6E-B9BE-843F0350C3B3}" type="datetimeFigureOut">
              <a:rPr lang="en-SG"/>
              <a:pPr>
                <a:defRPr/>
              </a:pPr>
              <a:t>16/05/2016</a:t>
            </a:fld>
            <a:endParaRPr lang="en-SG"/>
          </a:p>
        </p:txBody>
      </p:sp>
      <p:sp>
        <p:nvSpPr>
          <p:cNvPr id="8" name="Footer Placeholder 4"/>
          <p:cNvSpPr>
            <a:spLocks noGrp="1"/>
          </p:cNvSpPr>
          <p:nvPr>
            <p:ph type="ftr" sz="quarter" idx="11"/>
          </p:nvPr>
        </p:nvSpPr>
        <p:spPr/>
        <p:txBody>
          <a:bodyPr/>
          <a:lstStyle>
            <a:lvl1pPr>
              <a:defRPr/>
            </a:lvl1pPr>
          </a:lstStyle>
          <a:p>
            <a:pPr>
              <a:defRPr/>
            </a:pPr>
            <a:endParaRPr lang="en-SG"/>
          </a:p>
        </p:txBody>
      </p:sp>
      <p:sp>
        <p:nvSpPr>
          <p:cNvPr id="9" name="Slide Number Placeholder 5"/>
          <p:cNvSpPr>
            <a:spLocks noGrp="1"/>
          </p:cNvSpPr>
          <p:nvPr>
            <p:ph type="sldNum" sz="quarter" idx="12"/>
          </p:nvPr>
        </p:nvSpPr>
        <p:spPr/>
        <p:txBody>
          <a:bodyPr/>
          <a:lstStyle>
            <a:lvl1pPr>
              <a:defRPr/>
            </a:lvl1pPr>
          </a:lstStyle>
          <a:p>
            <a:pPr>
              <a:defRPr/>
            </a:pPr>
            <a:fld id="{50F3FF57-0325-4170-8860-FF2A9DBC0A23}" type="slidenum">
              <a:rPr lang="en-SG"/>
              <a:pPr>
                <a:defRPr/>
              </a:pPr>
              <a:t>‹#›</a:t>
            </a:fld>
            <a:endParaRPr lang="en-SG"/>
          </a:p>
        </p:txBody>
      </p:sp>
    </p:spTree>
    <p:extLst>
      <p:ext uri="{BB962C8B-B14F-4D97-AF65-F5344CB8AC3E}">
        <p14:creationId xmlns:p14="http://schemas.microsoft.com/office/powerpoint/2010/main" val="150895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3"/>
          <p:cNvSpPr>
            <a:spLocks noGrp="1"/>
          </p:cNvSpPr>
          <p:nvPr>
            <p:ph type="dt" sz="half" idx="10"/>
          </p:nvPr>
        </p:nvSpPr>
        <p:spPr/>
        <p:txBody>
          <a:bodyPr/>
          <a:lstStyle>
            <a:lvl1pPr>
              <a:defRPr/>
            </a:lvl1pPr>
          </a:lstStyle>
          <a:p>
            <a:pPr>
              <a:defRPr/>
            </a:pPr>
            <a:fld id="{D79BEBF5-66CF-4DD7-9A84-717B18507D1C}" type="datetimeFigureOut">
              <a:rPr lang="en-SG"/>
              <a:pPr>
                <a:defRPr/>
              </a:pPr>
              <a:t>16/05/2016</a:t>
            </a:fld>
            <a:endParaRPr lang="en-SG"/>
          </a:p>
        </p:txBody>
      </p:sp>
      <p:sp>
        <p:nvSpPr>
          <p:cNvPr id="4" name="Footer Placeholder 4"/>
          <p:cNvSpPr>
            <a:spLocks noGrp="1"/>
          </p:cNvSpPr>
          <p:nvPr>
            <p:ph type="ftr" sz="quarter" idx="11"/>
          </p:nvPr>
        </p:nvSpPr>
        <p:spPr/>
        <p:txBody>
          <a:bodyPr/>
          <a:lstStyle>
            <a:lvl1pPr>
              <a:defRPr/>
            </a:lvl1pPr>
          </a:lstStyle>
          <a:p>
            <a:pPr>
              <a:defRPr/>
            </a:pPr>
            <a:endParaRPr lang="en-SG"/>
          </a:p>
        </p:txBody>
      </p:sp>
      <p:sp>
        <p:nvSpPr>
          <p:cNvPr id="5" name="Slide Number Placeholder 5"/>
          <p:cNvSpPr>
            <a:spLocks noGrp="1"/>
          </p:cNvSpPr>
          <p:nvPr>
            <p:ph type="sldNum" sz="quarter" idx="12"/>
          </p:nvPr>
        </p:nvSpPr>
        <p:spPr/>
        <p:txBody>
          <a:bodyPr/>
          <a:lstStyle>
            <a:lvl1pPr>
              <a:defRPr/>
            </a:lvl1pPr>
          </a:lstStyle>
          <a:p>
            <a:pPr>
              <a:defRPr/>
            </a:pPr>
            <a:fld id="{A3F26796-A0E9-4555-BD98-8DFE6E1F067E}" type="slidenum">
              <a:rPr lang="en-SG"/>
              <a:pPr>
                <a:defRPr/>
              </a:pPr>
              <a:t>‹#›</a:t>
            </a:fld>
            <a:endParaRPr lang="en-SG"/>
          </a:p>
        </p:txBody>
      </p:sp>
    </p:spTree>
    <p:extLst>
      <p:ext uri="{BB962C8B-B14F-4D97-AF65-F5344CB8AC3E}">
        <p14:creationId xmlns:p14="http://schemas.microsoft.com/office/powerpoint/2010/main" val="2497609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7074CF5-8115-4DD1-BD0E-EDCFD06F99FF}" type="datetimeFigureOut">
              <a:rPr lang="en-SG"/>
              <a:pPr>
                <a:defRPr/>
              </a:pPr>
              <a:t>16/05/2016</a:t>
            </a:fld>
            <a:endParaRPr lang="en-SG"/>
          </a:p>
        </p:txBody>
      </p:sp>
      <p:sp>
        <p:nvSpPr>
          <p:cNvPr id="3" name="Footer Placeholder 4"/>
          <p:cNvSpPr>
            <a:spLocks noGrp="1"/>
          </p:cNvSpPr>
          <p:nvPr>
            <p:ph type="ftr" sz="quarter" idx="11"/>
          </p:nvPr>
        </p:nvSpPr>
        <p:spPr/>
        <p:txBody>
          <a:bodyPr/>
          <a:lstStyle>
            <a:lvl1pPr>
              <a:defRPr/>
            </a:lvl1pPr>
          </a:lstStyle>
          <a:p>
            <a:pPr>
              <a:defRPr/>
            </a:pPr>
            <a:endParaRPr lang="en-SG"/>
          </a:p>
        </p:txBody>
      </p:sp>
      <p:sp>
        <p:nvSpPr>
          <p:cNvPr id="4" name="Slide Number Placeholder 5"/>
          <p:cNvSpPr>
            <a:spLocks noGrp="1"/>
          </p:cNvSpPr>
          <p:nvPr>
            <p:ph type="sldNum" sz="quarter" idx="12"/>
          </p:nvPr>
        </p:nvSpPr>
        <p:spPr/>
        <p:txBody>
          <a:bodyPr/>
          <a:lstStyle>
            <a:lvl1pPr>
              <a:defRPr/>
            </a:lvl1pPr>
          </a:lstStyle>
          <a:p>
            <a:pPr>
              <a:defRPr/>
            </a:pPr>
            <a:fld id="{C19C9B6D-F10B-499C-A6F6-B47C04177638}" type="slidenum">
              <a:rPr lang="en-SG"/>
              <a:pPr>
                <a:defRPr/>
              </a:pPr>
              <a:t>‹#›</a:t>
            </a:fld>
            <a:endParaRPr lang="en-SG"/>
          </a:p>
        </p:txBody>
      </p:sp>
    </p:spTree>
    <p:extLst>
      <p:ext uri="{BB962C8B-B14F-4D97-AF65-F5344CB8AC3E}">
        <p14:creationId xmlns:p14="http://schemas.microsoft.com/office/powerpoint/2010/main" val="74264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7CDBD6B-4836-4EEB-BF21-5E0F80A16018}" type="datetimeFigureOut">
              <a:rPr lang="en-SG"/>
              <a:pPr>
                <a:defRPr/>
              </a:pPr>
              <a:t>16/05/2016</a:t>
            </a:fld>
            <a:endParaRPr lang="en-SG"/>
          </a:p>
        </p:txBody>
      </p:sp>
      <p:sp>
        <p:nvSpPr>
          <p:cNvPr id="6" name="Footer Placeholder 4"/>
          <p:cNvSpPr>
            <a:spLocks noGrp="1"/>
          </p:cNvSpPr>
          <p:nvPr>
            <p:ph type="ftr" sz="quarter" idx="11"/>
          </p:nvPr>
        </p:nvSpPr>
        <p:spPr/>
        <p:txBody>
          <a:bodyPr/>
          <a:lstStyle>
            <a:lvl1pPr>
              <a:defRPr/>
            </a:lvl1pPr>
          </a:lstStyle>
          <a:p>
            <a:pPr>
              <a:defRPr/>
            </a:pPr>
            <a:endParaRPr lang="en-SG"/>
          </a:p>
        </p:txBody>
      </p:sp>
      <p:sp>
        <p:nvSpPr>
          <p:cNvPr id="7" name="Slide Number Placeholder 5"/>
          <p:cNvSpPr>
            <a:spLocks noGrp="1"/>
          </p:cNvSpPr>
          <p:nvPr>
            <p:ph type="sldNum" sz="quarter" idx="12"/>
          </p:nvPr>
        </p:nvSpPr>
        <p:spPr/>
        <p:txBody>
          <a:bodyPr/>
          <a:lstStyle>
            <a:lvl1pPr>
              <a:defRPr/>
            </a:lvl1pPr>
          </a:lstStyle>
          <a:p>
            <a:pPr>
              <a:defRPr/>
            </a:pPr>
            <a:fld id="{9E24861B-6137-46B9-BDFF-8639A273F39E}" type="slidenum">
              <a:rPr lang="en-SG"/>
              <a:pPr>
                <a:defRPr/>
              </a:pPr>
              <a:t>‹#›</a:t>
            </a:fld>
            <a:endParaRPr lang="en-SG"/>
          </a:p>
        </p:txBody>
      </p:sp>
    </p:spTree>
    <p:extLst>
      <p:ext uri="{BB962C8B-B14F-4D97-AF65-F5344CB8AC3E}">
        <p14:creationId xmlns:p14="http://schemas.microsoft.com/office/powerpoint/2010/main" val="188560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989E869-B4F3-4649-823A-2AB4528E3CC5}" type="datetimeFigureOut">
              <a:rPr lang="en-SG"/>
              <a:pPr>
                <a:defRPr/>
              </a:pPr>
              <a:t>16/05/2016</a:t>
            </a:fld>
            <a:endParaRPr lang="en-SG"/>
          </a:p>
        </p:txBody>
      </p:sp>
      <p:sp>
        <p:nvSpPr>
          <p:cNvPr id="6" name="Footer Placeholder 4"/>
          <p:cNvSpPr>
            <a:spLocks noGrp="1"/>
          </p:cNvSpPr>
          <p:nvPr>
            <p:ph type="ftr" sz="quarter" idx="11"/>
          </p:nvPr>
        </p:nvSpPr>
        <p:spPr/>
        <p:txBody>
          <a:bodyPr/>
          <a:lstStyle>
            <a:lvl1pPr>
              <a:defRPr/>
            </a:lvl1pPr>
          </a:lstStyle>
          <a:p>
            <a:pPr>
              <a:defRPr/>
            </a:pPr>
            <a:endParaRPr lang="en-SG"/>
          </a:p>
        </p:txBody>
      </p:sp>
      <p:sp>
        <p:nvSpPr>
          <p:cNvPr id="7" name="Slide Number Placeholder 5"/>
          <p:cNvSpPr>
            <a:spLocks noGrp="1"/>
          </p:cNvSpPr>
          <p:nvPr>
            <p:ph type="sldNum" sz="quarter" idx="12"/>
          </p:nvPr>
        </p:nvSpPr>
        <p:spPr/>
        <p:txBody>
          <a:bodyPr/>
          <a:lstStyle>
            <a:lvl1pPr>
              <a:defRPr/>
            </a:lvl1pPr>
          </a:lstStyle>
          <a:p>
            <a:pPr>
              <a:defRPr/>
            </a:pPr>
            <a:fld id="{323A19A5-745E-4720-AA03-E86CCC81B642}" type="slidenum">
              <a:rPr lang="en-SG"/>
              <a:pPr>
                <a:defRPr/>
              </a:pPr>
              <a:t>‹#›</a:t>
            </a:fld>
            <a:endParaRPr lang="en-SG"/>
          </a:p>
        </p:txBody>
      </p:sp>
    </p:spTree>
    <p:extLst>
      <p:ext uri="{BB962C8B-B14F-4D97-AF65-F5344CB8AC3E}">
        <p14:creationId xmlns:p14="http://schemas.microsoft.com/office/powerpoint/2010/main" val="2730414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SG"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SG"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662CA321-1405-49CD-A2B9-05B030F163F3}" type="datetimeFigureOut">
              <a:rPr lang="en-SG"/>
              <a:pPr>
                <a:defRPr/>
              </a:pPr>
              <a:t>16/05/2016</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4308CBA-67C2-436B-AB03-C5FF0D52BF7C}" type="slidenum">
              <a:rPr lang="en-SG"/>
              <a:pPr>
                <a:defRPr/>
              </a:pPr>
              <a:t>‹#›</a:t>
            </a:fld>
            <a:endParaRPr lang="en-SG"/>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2.jpeg"/></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2.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9592" y="2348880"/>
            <a:ext cx="7193076" cy="2215991"/>
          </a:xfrm>
          <a:prstGeom prst="rect">
            <a:avLst/>
          </a:prstGeom>
          <a:noFill/>
          <a:effectLst>
            <a:outerShdw blurRad="50800" dist="38100" dir="2700000" algn="tl" rotWithShape="0">
              <a:prstClr val="black">
                <a:alpha val="40000"/>
              </a:prstClr>
            </a:outerShdw>
            <a:reflection blurRad="6350" stA="50000" endA="300" endPos="90000" dist="50800" dir="5400000" sy="-100000" algn="bl" rotWithShape="0"/>
          </a:effectLst>
        </p:spPr>
        <p:txBody>
          <a:bodyPr>
            <a:spAutoFit/>
          </a:bodyPr>
          <a:lstStyle/>
          <a:p>
            <a:pPr algn="ctr" fontAlgn="auto">
              <a:spcBef>
                <a:spcPts val="0"/>
              </a:spcBef>
              <a:spcAft>
                <a:spcPts val="0"/>
              </a:spcAft>
              <a:defRPr/>
            </a:pPr>
            <a:r>
              <a:rPr lang="en-US" sz="13800" b="1" dirty="0">
                <a:ln w="1905"/>
                <a:solidFill>
                  <a:srgbClr val="FF9900"/>
                </a:solidFill>
                <a:effectLst>
                  <a:innerShdw blurRad="69850" dist="43180" dir="5400000">
                    <a:srgbClr val="000000">
                      <a:alpha val="65000"/>
                    </a:srgbClr>
                  </a:innerShdw>
                </a:effectLst>
                <a:latin typeface="+mn-lt"/>
                <a:cs typeface="+mn-cs"/>
              </a:rPr>
              <a:t>SUNLOVE </a:t>
            </a:r>
          </a:p>
        </p:txBody>
      </p:sp>
      <p:pic>
        <p:nvPicPr>
          <p:cNvPr id="205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57163"/>
            <a:ext cx="1709737"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76263" y="188913"/>
            <a:ext cx="8305800" cy="1143000"/>
          </a:xfrm>
        </p:spPr>
        <p:txBody>
          <a:bodyPr/>
          <a:lstStyle/>
          <a:p>
            <a:pPr eaLnBrk="1" hangingPunct="1"/>
            <a:r>
              <a:rPr lang="en-US" altLang="en-US" sz="4000" dirty="0" smtClean="0">
                <a:solidFill>
                  <a:srgbClr val="FF6600"/>
                </a:solidFill>
                <a:latin typeface="Bodoni MT Black" pitchFamily="18" charset="0"/>
              </a:rPr>
              <a:t>OUTINGS FOR RESIDENTS</a:t>
            </a:r>
            <a:endParaRPr lang="en-SG" altLang="en-US" sz="4000" dirty="0" smtClean="0">
              <a:solidFill>
                <a:srgbClr val="FF6600"/>
              </a:solidFill>
              <a:latin typeface="Bodoni MT Black" pitchFamily="18" charset="0"/>
            </a:endParaRPr>
          </a:p>
        </p:txBody>
      </p:sp>
      <p:pic>
        <p:nvPicPr>
          <p:cNvPr id="6" name="Picture 5" descr="DSC06965"/>
          <p:cNvPicPr>
            <a:picLocks noChangeAspect="1" noChangeArrowheads="1"/>
          </p:cNvPicPr>
          <p:nvPr/>
        </p:nvPicPr>
        <p:blipFill>
          <a:blip r:embed="rId2" cstate="print"/>
          <a:srcRect/>
          <a:stretch>
            <a:fillRect/>
          </a:stretch>
        </p:blipFill>
        <p:spPr bwMode="auto">
          <a:xfrm>
            <a:off x="4787900" y="3965575"/>
            <a:ext cx="3355975" cy="2363788"/>
          </a:xfrm>
          <a:prstGeom prst="rect">
            <a:avLst/>
          </a:prstGeom>
          <a:noFill/>
          <a:ln w="15875">
            <a:noFill/>
            <a:miter lim="800000"/>
            <a:headEnd/>
            <a:tailEnd/>
          </a:ln>
          <a:effectLst>
            <a:outerShdw blurRad="88900" dist="88900" dir="3180000" algn="ctr" rotWithShape="0">
              <a:srgbClr val="000000">
                <a:alpha val="81000"/>
              </a:srgbClr>
            </a:outerShdw>
          </a:effectLst>
          <a:extLst/>
        </p:spPr>
      </p:pic>
      <p:pic>
        <p:nvPicPr>
          <p:cNvPr id="11268"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6" descr="C:\Users\Santhi Devi\Desktop\Keppel 2014\Outing 2_jpeg.jpg"/>
          <p:cNvPicPr>
            <a:picLocks noGrp="1"/>
          </p:cNvPicPr>
          <p:nvPr/>
        </p:nvPicPr>
        <p:blipFill>
          <a:blip r:embed="rId4" cstate="print"/>
          <a:srcRect/>
          <a:stretch>
            <a:fillRect/>
          </a:stretch>
        </p:blipFill>
        <p:spPr bwMode="auto">
          <a:xfrm>
            <a:off x="4716463" y="1458913"/>
            <a:ext cx="3409950" cy="2289175"/>
          </a:xfrm>
          <a:prstGeom prst="rect">
            <a:avLst/>
          </a:prstGeom>
          <a:noFill/>
          <a:ln>
            <a:noFill/>
          </a:ln>
          <a:effectLst>
            <a:outerShdw blurRad="88900" dist="88900" dir="3180000" algn="ctr" rotWithShape="0">
              <a:srgbClr val="000000">
                <a:alpha val="81000"/>
              </a:srgbClr>
            </a:outerShdw>
          </a:effectLst>
          <a:extLst/>
        </p:spPr>
      </p:pic>
      <p:pic>
        <p:nvPicPr>
          <p:cNvPr id="10" name="Picture 9" descr="C:\Users\Santhi Devi\Downloads\May 22 Residents outing_Changi Beach Park_photo_4 (1).jpg"/>
          <p:cNvPicPr>
            <a:picLocks noChangeAspect="1" noChangeArrowheads="1"/>
          </p:cNvPicPr>
          <p:nvPr/>
        </p:nvPicPr>
        <p:blipFill>
          <a:blip r:embed="rId5" cstate="print"/>
          <a:srcRect/>
          <a:stretch>
            <a:fillRect/>
          </a:stretch>
        </p:blipFill>
        <p:spPr bwMode="auto">
          <a:xfrm>
            <a:off x="1116013" y="1412875"/>
            <a:ext cx="3341687" cy="2335213"/>
          </a:xfrm>
          <a:prstGeom prst="rect">
            <a:avLst/>
          </a:prstGeom>
          <a:noFill/>
          <a:ln>
            <a:noFill/>
          </a:ln>
          <a:effectLst>
            <a:outerShdw blurRad="88900" dist="88900" dir="3180000" algn="ctr" rotWithShape="0">
              <a:srgbClr val="000000">
                <a:alpha val="81000"/>
              </a:srgbClr>
            </a:outerShdw>
          </a:effectLst>
          <a:extLst/>
        </p:spPr>
      </p:pic>
      <p:pic>
        <p:nvPicPr>
          <p:cNvPr id="11" name="Picture 10" descr="Displaying IMG_0708.JPG"/>
          <p:cNvPicPr>
            <a:picLocks noChangeAspect="1" noChangeArrowheads="1"/>
          </p:cNvPicPr>
          <p:nvPr/>
        </p:nvPicPr>
        <p:blipFill>
          <a:blip r:embed="rId6" cstate="print"/>
          <a:srcRect/>
          <a:stretch>
            <a:fillRect/>
          </a:stretch>
        </p:blipFill>
        <p:spPr bwMode="auto">
          <a:xfrm>
            <a:off x="1079500" y="3965575"/>
            <a:ext cx="3378200" cy="2363788"/>
          </a:xfrm>
          <a:prstGeom prst="rect">
            <a:avLst/>
          </a:prstGeom>
          <a:noFill/>
          <a:ln>
            <a:noFill/>
          </a:ln>
          <a:effectLst>
            <a:outerShdw blurRad="88900" dist="88900" dir="3180000" algn="ctr" rotWithShape="0">
              <a:srgbClr val="000000">
                <a:alpha val="81000"/>
              </a:srgbClr>
            </a:outerShdw>
          </a:effectLs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p:cNvSpPr txBox="1">
            <a:spLocks noChangeArrowheads="1"/>
          </p:cNvSpPr>
          <p:nvPr/>
        </p:nvSpPr>
        <p:spPr bwMode="auto">
          <a:xfrm rot="-417378">
            <a:off x="928688" y="1157288"/>
            <a:ext cx="3384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Hougang </a:t>
            </a:r>
          </a:p>
          <a:p>
            <a:pPr algn="ctr" eaLnBrk="1" hangingPunct="1"/>
            <a:r>
              <a:rPr lang="en-US" altLang="en-US" sz="1400" u="sng">
                <a:latin typeface="Estrangelo Edessa" pitchFamily="66" charset="0"/>
                <a:cs typeface="Estrangelo Edessa" pitchFamily="66" charset="0"/>
              </a:rPr>
              <a:t>Eldercare Centre </a:t>
            </a:r>
            <a:endParaRPr lang="en-SG" altLang="en-US" sz="1400" u="sng">
              <a:latin typeface="Estrangelo Edessa" pitchFamily="66" charset="0"/>
              <a:cs typeface="Estrangelo Edessa" pitchFamily="66" charset="0"/>
            </a:endParaRPr>
          </a:p>
        </p:txBody>
      </p:sp>
      <p:sp>
        <p:nvSpPr>
          <p:cNvPr id="12291" name="TextBox 3"/>
          <p:cNvSpPr txBox="1">
            <a:spLocks noChangeArrowheads="1"/>
          </p:cNvSpPr>
          <p:nvPr/>
        </p:nvSpPr>
        <p:spPr bwMode="auto">
          <a:xfrm>
            <a:off x="3076575" y="698500"/>
            <a:ext cx="291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Home Medical &amp; Home Nursing/ Home Therapy </a:t>
            </a:r>
            <a:endParaRPr lang="en-SG" altLang="en-US" sz="1400" u="sng">
              <a:latin typeface="Estrangelo Edessa" pitchFamily="66" charset="0"/>
              <a:cs typeface="Estrangelo Edessa" pitchFamily="66" charset="0"/>
            </a:endParaRPr>
          </a:p>
        </p:txBody>
      </p:sp>
      <p:sp>
        <p:nvSpPr>
          <p:cNvPr id="12292" name="TextBox 4"/>
          <p:cNvSpPr txBox="1">
            <a:spLocks noChangeArrowheads="1"/>
          </p:cNvSpPr>
          <p:nvPr/>
        </p:nvSpPr>
        <p:spPr bwMode="auto">
          <a:xfrm rot="460941">
            <a:off x="5494338" y="1349375"/>
            <a:ext cx="21605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dirty="0">
                <a:latin typeface="Estrangelo Edessa" pitchFamily="66" charset="0"/>
                <a:cs typeface="Estrangelo Edessa" pitchFamily="66" charset="0"/>
              </a:rPr>
              <a:t>Volunteer </a:t>
            </a:r>
            <a:r>
              <a:rPr lang="en-US" altLang="en-US" sz="1400" u="sng" dirty="0" err="1" smtClean="0">
                <a:latin typeface="Estrangelo Edessa" pitchFamily="66" charset="0"/>
                <a:cs typeface="Estrangelo Edessa" pitchFamily="66" charset="0"/>
              </a:rPr>
              <a:t>Programme</a:t>
            </a:r>
            <a:r>
              <a:rPr lang="en-US" altLang="en-US" sz="1400" u="sng" dirty="0" smtClean="0">
                <a:latin typeface="Estrangelo Edessa" pitchFamily="66" charset="0"/>
                <a:cs typeface="Estrangelo Edessa" pitchFamily="66" charset="0"/>
              </a:rPr>
              <a:t> </a:t>
            </a:r>
            <a:endParaRPr lang="en-SG" altLang="en-US" sz="1400" u="sng" dirty="0">
              <a:latin typeface="Estrangelo Edessa" pitchFamily="66" charset="0"/>
              <a:cs typeface="Estrangelo Edessa" pitchFamily="66" charset="0"/>
            </a:endParaRPr>
          </a:p>
        </p:txBody>
      </p:sp>
      <p:sp>
        <p:nvSpPr>
          <p:cNvPr id="12293" name="TextBox 5"/>
          <p:cNvSpPr txBox="1">
            <a:spLocks noChangeArrowheads="1"/>
          </p:cNvSpPr>
          <p:nvPr/>
        </p:nvSpPr>
        <p:spPr bwMode="auto">
          <a:xfrm rot="-299746">
            <a:off x="788988" y="2049463"/>
            <a:ext cx="18859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Free Medical Clinics</a:t>
            </a:r>
            <a:endParaRPr lang="en-SG" altLang="en-US" sz="1400" u="sng">
              <a:latin typeface="Estrangelo Edessa" pitchFamily="66" charset="0"/>
              <a:cs typeface="Estrangelo Edessa" pitchFamily="66" charset="0"/>
            </a:endParaRPr>
          </a:p>
        </p:txBody>
      </p:sp>
      <p:sp>
        <p:nvSpPr>
          <p:cNvPr id="7" name="Oval 6"/>
          <p:cNvSpPr/>
          <p:nvPr/>
        </p:nvSpPr>
        <p:spPr>
          <a:xfrm>
            <a:off x="2222500" y="1289050"/>
            <a:ext cx="4624388" cy="4003675"/>
          </a:xfrm>
          <a:prstGeom prst="ellipse">
            <a:avLst/>
          </a:prstGeom>
          <a:solidFill>
            <a:srgbClr val="FFFF66"/>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i="1" dirty="0" err="1">
                <a:solidFill>
                  <a:srgbClr val="FF6600"/>
                </a:solidFill>
                <a:latin typeface="Bodoni MT Black" pitchFamily="18" charset="0"/>
              </a:rPr>
              <a:t>Sunlove</a:t>
            </a:r>
            <a:r>
              <a:rPr lang="en-US" sz="2800" i="1" dirty="0">
                <a:solidFill>
                  <a:srgbClr val="FF6600"/>
                </a:solidFill>
                <a:latin typeface="Bodoni MT Black" pitchFamily="18" charset="0"/>
              </a:rPr>
              <a:t> Outreach Programs To The Community </a:t>
            </a:r>
            <a:endParaRPr lang="en-SG" sz="2800" i="1" dirty="0">
              <a:solidFill>
                <a:srgbClr val="FF6600"/>
              </a:solidFill>
              <a:latin typeface="Bodoni MT Black" pitchFamily="18" charset="0"/>
            </a:endParaRPr>
          </a:p>
        </p:txBody>
      </p:sp>
      <p:sp>
        <p:nvSpPr>
          <p:cNvPr id="12295" name="TextBox 8"/>
          <p:cNvSpPr txBox="1">
            <a:spLocks noChangeArrowheads="1"/>
          </p:cNvSpPr>
          <p:nvPr/>
        </p:nvSpPr>
        <p:spPr bwMode="auto">
          <a:xfrm rot="-471953">
            <a:off x="211138" y="2835275"/>
            <a:ext cx="2109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Bukit Merah Student Care Centre </a:t>
            </a:r>
            <a:endParaRPr lang="en-SG" altLang="en-US" sz="1400" u="sng">
              <a:latin typeface="Estrangelo Edessa" pitchFamily="66" charset="0"/>
              <a:cs typeface="Estrangelo Edessa" pitchFamily="66" charset="0"/>
            </a:endParaRPr>
          </a:p>
        </p:txBody>
      </p:sp>
      <p:sp>
        <p:nvSpPr>
          <p:cNvPr id="12296" name="TextBox 9"/>
          <p:cNvSpPr txBox="1">
            <a:spLocks noChangeArrowheads="1"/>
          </p:cNvSpPr>
          <p:nvPr/>
        </p:nvSpPr>
        <p:spPr bwMode="auto">
          <a:xfrm rot="-617100">
            <a:off x="531813" y="3536950"/>
            <a:ext cx="19065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Ang Mo Kio Rehab Centre</a:t>
            </a:r>
            <a:endParaRPr lang="en-SG" altLang="en-US" sz="1400" u="sng">
              <a:latin typeface="Estrangelo Edessa" pitchFamily="66" charset="0"/>
              <a:cs typeface="Estrangelo Edessa" pitchFamily="66" charset="0"/>
            </a:endParaRPr>
          </a:p>
        </p:txBody>
      </p:sp>
      <p:sp>
        <p:nvSpPr>
          <p:cNvPr id="12297" name="TextBox 10"/>
          <p:cNvSpPr txBox="1">
            <a:spLocks noChangeArrowheads="1"/>
          </p:cNvSpPr>
          <p:nvPr/>
        </p:nvSpPr>
        <p:spPr bwMode="auto">
          <a:xfrm rot="-680904">
            <a:off x="214313" y="4419600"/>
            <a:ext cx="241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ChaiChee &amp; Marsiling Senior Activity Centre </a:t>
            </a:r>
            <a:endParaRPr lang="en-SG" altLang="en-US" sz="1400" u="sng">
              <a:latin typeface="Estrangelo Edessa" pitchFamily="66" charset="0"/>
              <a:cs typeface="Estrangelo Edessa" pitchFamily="66" charset="0"/>
            </a:endParaRPr>
          </a:p>
        </p:txBody>
      </p:sp>
      <p:sp>
        <p:nvSpPr>
          <p:cNvPr id="12298" name="TextBox 11"/>
          <p:cNvSpPr txBox="1">
            <a:spLocks noChangeArrowheads="1"/>
          </p:cNvSpPr>
          <p:nvPr/>
        </p:nvSpPr>
        <p:spPr bwMode="auto">
          <a:xfrm rot="-523053">
            <a:off x="1589088" y="5083175"/>
            <a:ext cx="17637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Teens Training Centre @ Hougang</a:t>
            </a:r>
            <a:endParaRPr lang="en-SG" altLang="en-US" sz="1400" u="sng">
              <a:latin typeface="Estrangelo Edessa" pitchFamily="66" charset="0"/>
              <a:cs typeface="Estrangelo Edessa" pitchFamily="66" charset="0"/>
            </a:endParaRPr>
          </a:p>
        </p:txBody>
      </p:sp>
      <p:sp>
        <p:nvSpPr>
          <p:cNvPr id="12299" name="TextBox 12"/>
          <p:cNvSpPr txBox="1">
            <a:spLocks noChangeArrowheads="1"/>
          </p:cNvSpPr>
          <p:nvPr/>
        </p:nvSpPr>
        <p:spPr bwMode="auto">
          <a:xfrm>
            <a:off x="3317875" y="5403850"/>
            <a:ext cx="2492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Sai Skills Development Centre </a:t>
            </a:r>
            <a:endParaRPr lang="en-SG" altLang="en-US" sz="1400" u="sng">
              <a:latin typeface="Estrangelo Edessa" pitchFamily="66" charset="0"/>
              <a:cs typeface="Estrangelo Edessa" pitchFamily="66" charset="0"/>
            </a:endParaRPr>
          </a:p>
        </p:txBody>
      </p:sp>
      <p:sp>
        <p:nvSpPr>
          <p:cNvPr id="12300" name="TextBox 13"/>
          <p:cNvSpPr txBox="1">
            <a:spLocks noChangeArrowheads="1"/>
          </p:cNvSpPr>
          <p:nvPr/>
        </p:nvSpPr>
        <p:spPr bwMode="auto">
          <a:xfrm rot="619053">
            <a:off x="5834063" y="5032375"/>
            <a:ext cx="1841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South East CDC-Home Help Service </a:t>
            </a:r>
            <a:endParaRPr lang="en-SG" altLang="en-US" sz="1400" u="sng">
              <a:latin typeface="Estrangelo Edessa" pitchFamily="66" charset="0"/>
              <a:cs typeface="Estrangelo Edessa" pitchFamily="66" charset="0"/>
            </a:endParaRPr>
          </a:p>
        </p:txBody>
      </p:sp>
      <p:sp>
        <p:nvSpPr>
          <p:cNvPr id="12301" name="TextBox 14"/>
          <p:cNvSpPr txBox="1">
            <a:spLocks noChangeArrowheads="1"/>
          </p:cNvSpPr>
          <p:nvPr/>
        </p:nvSpPr>
        <p:spPr bwMode="auto">
          <a:xfrm rot="580643">
            <a:off x="6089650" y="4527550"/>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Maids Training </a:t>
            </a:r>
            <a:endParaRPr lang="en-SG" altLang="en-US" sz="1400" u="sng">
              <a:latin typeface="Estrangelo Edessa" pitchFamily="66" charset="0"/>
              <a:cs typeface="Estrangelo Edessa" pitchFamily="66" charset="0"/>
            </a:endParaRPr>
          </a:p>
        </p:txBody>
      </p:sp>
      <p:sp>
        <p:nvSpPr>
          <p:cNvPr id="12302" name="TextBox 15"/>
          <p:cNvSpPr txBox="1">
            <a:spLocks noChangeArrowheads="1"/>
          </p:cNvSpPr>
          <p:nvPr/>
        </p:nvSpPr>
        <p:spPr bwMode="auto">
          <a:xfrm rot="409311">
            <a:off x="6596063" y="4033838"/>
            <a:ext cx="21605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Dementia Daycare Centre</a:t>
            </a:r>
            <a:endParaRPr lang="en-SG" altLang="en-US" sz="1400" u="sng">
              <a:latin typeface="Estrangelo Edessa" pitchFamily="66" charset="0"/>
              <a:cs typeface="Estrangelo Edessa" pitchFamily="66" charset="0"/>
            </a:endParaRPr>
          </a:p>
        </p:txBody>
      </p:sp>
      <p:sp>
        <p:nvSpPr>
          <p:cNvPr id="12303" name="TextBox 16"/>
          <p:cNvSpPr txBox="1">
            <a:spLocks noChangeArrowheads="1"/>
          </p:cNvSpPr>
          <p:nvPr/>
        </p:nvSpPr>
        <p:spPr bwMode="auto">
          <a:xfrm rot="373786">
            <a:off x="6608763" y="3429000"/>
            <a:ext cx="2257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Sunlove COPE @ Eunos</a:t>
            </a:r>
            <a:endParaRPr lang="en-SG" altLang="en-US" sz="1400" u="sng">
              <a:latin typeface="Estrangelo Edessa" pitchFamily="66" charset="0"/>
              <a:cs typeface="Estrangelo Edessa" pitchFamily="66" charset="0"/>
            </a:endParaRPr>
          </a:p>
        </p:txBody>
      </p:sp>
      <p:sp>
        <p:nvSpPr>
          <p:cNvPr id="12304" name="TextBox 17"/>
          <p:cNvSpPr txBox="1">
            <a:spLocks noChangeArrowheads="1"/>
          </p:cNvSpPr>
          <p:nvPr/>
        </p:nvSpPr>
        <p:spPr bwMode="auto">
          <a:xfrm rot="359826">
            <a:off x="6413500" y="2584450"/>
            <a:ext cx="22574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a:latin typeface="Estrangelo Edessa" pitchFamily="66" charset="0"/>
                <a:cs typeface="Estrangelo Edessa" pitchFamily="66" charset="0"/>
              </a:rPr>
              <a:t>Community Health Screening</a:t>
            </a:r>
            <a:endParaRPr lang="en-SG" altLang="en-US" sz="1400" u="sng">
              <a:latin typeface="Estrangelo Edessa" pitchFamily="66" charset="0"/>
              <a:cs typeface="Estrangelo Edessa" pitchFamily="66" charset="0"/>
            </a:endParaRPr>
          </a:p>
        </p:txBody>
      </p:sp>
      <p:sp>
        <p:nvSpPr>
          <p:cNvPr id="12305" name="TextBox 18"/>
          <p:cNvSpPr txBox="1">
            <a:spLocks noChangeArrowheads="1"/>
          </p:cNvSpPr>
          <p:nvPr/>
        </p:nvSpPr>
        <p:spPr bwMode="auto">
          <a:xfrm rot="332584">
            <a:off x="6086475" y="1966913"/>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u="sng" dirty="0">
                <a:latin typeface="Estrangelo Edessa" pitchFamily="66" charset="0"/>
                <a:cs typeface="Estrangelo Edessa" pitchFamily="66" charset="0"/>
              </a:rPr>
              <a:t>Home Help </a:t>
            </a:r>
            <a:r>
              <a:rPr lang="en-US" altLang="en-US" sz="1400" u="sng" dirty="0" smtClean="0">
                <a:latin typeface="Estrangelo Edessa" pitchFamily="66" charset="0"/>
                <a:cs typeface="Estrangelo Edessa" pitchFamily="66" charset="0"/>
              </a:rPr>
              <a:t>Services </a:t>
            </a:r>
            <a:endParaRPr lang="en-SG" altLang="en-US" sz="1400" u="sng" dirty="0">
              <a:latin typeface="Estrangelo Edessa" pitchFamily="66" charset="0"/>
              <a:cs typeface="Estrangelo Edessa" pitchFamily="66"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65175" y="115888"/>
            <a:ext cx="8305800" cy="1143000"/>
          </a:xfrm>
        </p:spPr>
        <p:txBody>
          <a:bodyPr/>
          <a:lstStyle/>
          <a:p>
            <a:pPr eaLnBrk="1" hangingPunct="1"/>
            <a:r>
              <a:rPr lang="en-US" altLang="en-US" sz="4000" smtClean="0">
                <a:solidFill>
                  <a:srgbClr val="FF6600"/>
                </a:solidFill>
                <a:latin typeface="Bodoni MT Black" pitchFamily="18" charset="0"/>
              </a:rPr>
              <a:t>DEMENTIA DAY CARE</a:t>
            </a:r>
            <a:endParaRPr lang="en-SG" altLang="en-US" sz="4000" smtClean="0">
              <a:solidFill>
                <a:srgbClr val="FF6600"/>
              </a:solidFill>
              <a:latin typeface="Bodoni MT Black" pitchFamily="18" charset="0"/>
            </a:endParaRPr>
          </a:p>
        </p:txBody>
      </p:sp>
      <p:sp>
        <p:nvSpPr>
          <p:cNvPr id="3" name="TextBox 2"/>
          <p:cNvSpPr txBox="1"/>
          <p:nvPr/>
        </p:nvSpPr>
        <p:spPr>
          <a:xfrm>
            <a:off x="1689100" y="2133600"/>
            <a:ext cx="6048375" cy="1938992"/>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r>
              <a:rPr lang="en-US" sz="2000" dirty="0">
                <a:solidFill>
                  <a:schemeClr val="tx1">
                    <a:lumMod val="75000"/>
                    <a:lumOff val="25000"/>
                  </a:schemeClr>
                </a:solidFill>
                <a:latin typeface="Estrangelo Edessa" pitchFamily="66" charset="0"/>
                <a:cs typeface="Estrangelo Edessa" pitchFamily="66" charset="0"/>
              </a:rPr>
              <a:t>Started in 1997  </a:t>
            </a:r>
          </a:p>
          <a:p>
            <a:pPr marL="285750" indent="-285750" fontAlgn="auto">
              <a:spcBef>
                <a:spcPts val="0"/>
              </a:spcBef>
              <a:spcAft>
                <a:spcPts val="0"/>
              </a:spcAft>
              <a:buFont typeface="Wingdings" pitchFamily="2" charset="2"/>
              <a:buChar char="Ø"/>
              <a:defRPr/>
            </a:pPr>
            <a:r>
              <a:rPr lang="en-US" sz="2000" dirty="0">
                <a:solidFill>
                  <a:schemeClr val="tx1">
                    <a:lumMod val="75000"/>
                    <a:lumOff val="25000"/>
                  </a:schemeClr>
                </a:solidFill>
                <a:latin typeface="Estrangelo Edessa" pitchFamily="66" charset="0"/>
                <a:cs typeface="Estrangelo Edessa" pitchFamily="66" charset="0"/>
              </a:rPr>
              <a:t>Caters to elderly clients diagnosed with Dementia.</a:t>
            </a:r>
          </a:p>
          <a:p>
            <a:pPr marL="285750" indent="-285750" fontAlgn="auto">
              <a:spcBef>
                <a:spcPts val="0"/>
              </a:spcBef>
              <a:spcAft>
                <a:spcPts val="0"/>
              </a:spcAft>
              <a:buFont typeface="Wingdings" pitchFamily="2" charset="2"/>
              <a:buChar char="Ø"/>
              <a:defRPr/>
            </a:pPr>
            <a:r>
              <a:rPr lang="en-US" sz="2000" dirty="0">
                <a:solidFill>
                  <a:schemeClr val="tx1">
                    <a:lumMod val="75000"/>
                    <a:lumOff val="25000"/>
                  </a:schemeClr>
                </a:solidFill>
                <a:latin typeface="Estrangelo Edessa" pitchFamily="66" charset="0"/>
                <a:cs typeface="Estrangelo Edessa" pitchFamily="66" charset="0"/>
              </a:rPr>
              <a:t>Door to </a:t>
            </a:r>
            <a:r>
              <a:rPr lang="en-US" sz="2000" dirty="0" smtClean="0">
                <a:solidFill>
                  <a:schemeClr val="tx1">
                    <a:lumMod val="75000"/>
                    <a:lumOff val="25000"/>
                  </a:schemeClr>
                </a:solidFill>
                <a:latin typeface="Estrangelo Edessa" pitchFamily="66" charset="0"/>
                <a:cs typeface="Estrangelo Edessa" pitchFamily="66" charset="0"/>
              </a:rPr>
              <a:t>door transport service.</a:t>
            </a:r>
            <a:endParaRPr lang="en-US" sz="2000" dirty="0">
              <a:solidFill>
                <a:schemeClr val="tx1">
                  <a:lumMod val="75000"/>
                  <a:lumOff val="25000"/>
                </a:schemeClr>
              </a:solidFill>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smtClean="0">
                <a:solidFill>
                  <a:schemeClr val="tx1">
                    <a:lumMod val="75000"/>
                    <a:lumOff val="25000"/>
                  </a:schemeClr>
                </a:solidFill>
                <a:latin typeface="Estrangelo Edessa" pitchFamily="66" charset="0"/>
                <a:cs typeface="Estrangelo Edessa" pitchFamily="66" charset="0"/>
              </a:rPr>
              <a:t>Activities include physiotherapy and occupational therapy. </a:t>
            </a:r>
            <a:endParaRPr lang="en-US" sz="2000" dirty="0">
              <a:solidFill>
                <a:schemeClr val="tx1">
                  <a:lumMod val="75000"/>
                  <a:lumOff val="25000"/>
                </a:schemeClr>
              </a:solidFill>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smtClean="0">
                <a:solidFill>
                  <a:schemeClr val="tx1">
                    <a:lumMod val="75000"/>
                    <a:lumOff val="25000"/>
                  </a:schemeClr>
                </a:solidFill>
                <a:latin typeface="Estrangelo Edessa" pitchFamily="66" charset="0"/>
                <a:cs typeface="Estrangelo Edessa" pitchFamily="66" charset="0"/>
              </a:rPr>
              <a:t>Provides support and  information to caregivers.</a:t>
            </a:r>
            <a:endParaRPr lang="en-SG" sz="2000" dirty="0">
              <a:solidFill>
                <a:schemeClr val="tx1">
                  <a:lumMod val="75000"/>
                  <a:lumOff val="25000"/>
                </a:schemeClr>
              </a:solidFill>
              <a:latin typeface="Estrangelo Edessa" pitchFamily="66" charset="0"/>
              <a:cs typeface="Estrangelo Edessa" pitchFamily="66" charset="0"/>
            </a:endParaRPr>
          </a:p>
        </p:txBody>
      </p:sp>
      <p:sp>
        <p:nvSpPr>
          <p:cNvPr id="13316" name="TextBox 3"/>
          <p:cNvSpPr txBox="1">
            <a:spLocks noChangeArrowheads="1"/>
          </p:cNvSpPr>
          <p:nvPr/>
        </p:nvSpPr>
        <p:spPr bwMode="auto">
          <a:xfrm>
            <a:off x="2881313" y="1138238"/>
            <a:ext cx="36718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b="1" dirty="0" err="1" smtClean="0">
                <a:solidFill>
                  <a:srgbClr val="FF9900"/>
                </a:solidFill>
                <a:latin typeface="Estrangelo Edessa" pitchFamily="66" charset="0"/>
                <a:cs typeface="Estrangelo Edessa" pitchFamily="66" charset="0"/>
              </a:rPr>
              <a:t>Programme</a:t>
            </a:r>
            <a:r>
              <a:rPr lang="en-US" altLang="en-US" sz="2800" b="1" dirty="0" smtClean="0">
                <a:solidFill>
                  <a:srgbClr val="FF9900"/>
                </a:solidFill>
                <a:latin typeface="Estrangelo Edessa" pitchFamily="66" charset="0"/>
                <a:cs typeface="Estrangelo Edessa" pitchFamily="66" charset="0"/>
              </a:rPr>
              <a:t>  </a:t>
            </a:r>
            <a:endParaRPr lang="en-SG" altLang="en-US" sz="2800" b="1" dirty="0">
              <a:solidFill>
                <a:srgbClr val="FF9900"/>
              </a:solidFill>
              <a:latin typeface="Estrangelo Edessa" pitchFamily="66" charset="0"/>
              <a:cs typeface="Estrangelo Edessa" pitchFamily="66" charset="0"/>
            </a:endParaRPr>
          </a:p>
        </p:txBody>
      </p:sp>
      <p:pic>
        <p:nvPicPr>
          <p:cNvPr id="5" name="Picture 4" descr="Sunlove 01 (76)"/>
          <p:cNvPicPr>
            <a:picLocks noChangeAspect="1" noChangeArrowheads="1"/>
          </p:cNvPicPr>
          <p:nvPr/>
        </p:nvPicPr>
        <p:blipFill>
          <a:blip r:embed="rId2" cstate="print"/>
          <a:srcRect/>
          <a:stretch>
            <a:fillRect/>
          </a:stretch>
        </p:blipFill>
        <p:spPr bwMode="auto">
          <a:xfrm>
            <a:off x="587375" y="4432300"/>
            <a:ext cx="2481263" cy="1949450"/>
          </a:xfrm>
          <a:prstGeom prst="rect">
            <a:avLst/>
          </a:prstGeom>
          <a:noFill/>
          <a:ln w="15875">
            <a:solidFill>
              <a:schemeClr val="tx1">
                <a:lumMod val="50000"/>
                <a:lumOff val="50000"/>
              </a:schemeClr>
            </a:solidFill>
            <a:miter lim="800000"/>
            <a:headEnd/>
            <a:tailEnd/>
          </a:ln>
          <a:effectLst>
            <a:outerShdw blurRad="139700" dist="76200" dir="2160000" algn="ctr" rotWithShape="0">
              <a:srgbClr val="000000">
                <a:alpha val="96000"/>
              </a:srgbClr>
            </a:outerShdw>
          </a:effectLst>
          <a:extLst/>
        </p:spPr>
      </p:pic>
      <p:pic>
        <p:nvPicPr>
          <p:cNvPr id="6" name="Picture 5" descr="DSC_2013"/>
          <p:cNvPicPr>
            <a:picLocks noChangeAspect="1" noChangeArrowheads="1"/>
          </p:cNvPicPr>
          <p:nvPr/>
        </p:nvPicPr>
        <p:blipFill>
          <a:blip r:embed="rId3" cstate="print"/>
          <a:srcRect/>
          <a:stretch>
            <a:fillRect/>
          </a:stretch>
        </p:blipFill>
        <p:spPr bwMode="auto">
          <a:xfrm>
            <a:off x="3203575" y="4437063"/>
            <a:ext cx="2747963" cy="1949450"/>
          </a:xfrm>
          <a:prstGeom prst="rect">
            <a:avLst/>
          </a:prstGeom>
          <a:noFill/>
          <a:ln w="9525">
            <a:solidFill>
              <a:schemeClr val="tx1">
                <a:lumMod val="50000"/>
                <a:lumOff val="50000"/>
              </a:schemeClr>
            </a:solidFill>
            <a:miter lim="800000"/>
            <a:headEnd/>
            <a:tailEnd/>
          </a:ln>
          <a:effectLst>
            <a:outerShdw blurRad="139700" dist="76200" dir="2160000" algn="ctr" rotWithShape="0">
              <a:srgbClr val="000000">
                <a:alpha val="96000"/>
              </a:srgbClr>
            </a:outerShdw>
          </a:effectLst>
          <a:extLst/>
        </p:spPr>
      </p:pic>
      <p:pic>
        <p:nvPicPr>
          <p:cNvPr id="7" name="Picture 6" descr="DSC07464 Brighter"/>
          <p:cNvPicPr>
            <a:picLocks noChangeAspect="1" noChangeArrowheads="1"/>
          </p:cNvPicPr>
          <p:nvPr/>
        </p:nvPicPr>
        <p:blipFill>
          <a:blip r:embed="rId4" cstate="print"/>
          <a:srcRect/>
          <a:stretch>
            <a:fillRect/>
          </a:stretch>
        </p:blipFill>
        <p:spPr bwMode="auto">
          <a:xfrm>
            <a:off x="6061075" y="4432300"/>
            <a:ext cx="2428875" cy="1949450"/>
          </a:xfrm>
          <a:prstGeom prst="rect">
            <a:avLst/>
          </a:prstGeom>
          <a:noFill/>
          <a:ln w="15875">
            <a:solidFill>
              <a:schemeClr val="tx1">
                <a:lumMod val="50000"/>
                <a:lumOff val="50000"/>
              </a:schemeClr>
            </a:solidFill>
            <a:miter lim="800000"/>
            <a:headEnd/>
            <a:tailEnd/>
          </a:ln>
          <a:effectLst>
            <a:outerShdw blurRad="139700" dist="76200" dir="2160000" algn="ctr" rotWithShape="0">
              <a:srgbClr val="000000">
                <a:alpha val="96000"/>
              </a:srgbClr>
            </a:outerShdw>
          </a:effectLst>
          <a:extLst/>
        </p:spPr>
      </p:pic>
      <p:pic>
        <p:nvPicPr>
          <p:cNvPr id="13320"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61" y="49213"/>
            <a:ext cx="8229600" cy="1143000"/>
          </a:xfrm>
        </p:spPr>
        <p:txBody>
          <a:bodyPr/>
          <a:lstStyle/>
          <a:p>
            <a:r>
              <a:rPr lang="en-US" sz="3600" dirty="0" err="1" smtClean="0">
                <a:solidFill>
                  <a:srgbClr val="FF6600"/>
                </a:solidFill>
                <a:latin typeface="Bodoni MT Black" panose="02070A03080606020203" pitchFamily="18" charset="0"/>
              </a:rPr>
              <a:t>Ang</a:t>
            </a:r>
            <a:r>
              <a:rPr lang="en-US" sz="3600" dirty="0" smtClean="0">
                <a:solidFill>
                  <a:srgbClr val="FF6600"/>
                </a:solidFill>
                <a:latin typeface="Bodoni MT Black" panose="02070A03080606020203" pitchFamily="18" charset="0"/>
              </a:rPr>
              <a:t> Mo Kio Rehab Centre</a:t>
            </a:r>
            <a:endParaRPr lang="en-SG" sz="3600" dirty="0">
              <a:solidFill>
                <a:srgbClr val="FF6600"/>
              </a:solidFill>
              <a:latin typeface="Bodoni MT Black" panose="02070A03080606020203" pitchFamily="18" charset="0"/>
            </a:endParaRPr>
          </a:p>
        </p:txBody>
      </p:sp>
      <p:sp>
        <p:nvSpPr>
          <p:cNvPr id="3" name="TextBox 2"/>
          <p:cNvSpPr txBox="1"/>
          <p:nvPr/>
        </p:nvSpPr>
        <p:spPr>
          <a:xfrm>
            <a:off x="1259632" y="1065716"/>
            <a:ext cx="6984776" cy="461665"/>
          </a:xfrm>
          <a:prstGeom prst="rect">
            <a:avLst/>
          </a:prstGeom>
          <a:noFill/>
        </p:spPr>
        <p:txBody>
          <a:bodyPr wrap="square" rtlCol="0">
            <a:spAutoFit/>
          </a:bodyPr>
          <a:lstStyle/>
          <a:p>
            <a:r>
              <a:rPr lang="en-US" sz="2400" b="1" dirty="0" smtClean="0">
                <a:solidFill>
                  <a:srgbClr val="FF9900"/>
                </a:solidFill>
                <a:latin typeface="Estrangelo Edessa" panose="03080600000000000000" pitchFamily="66" charset="0"/>
                <a:cs typeface="Estrangelo Edessa" panose="03080600000000000000" pitchFamily="66" charset="0"/>
              </a:rPr>
              <a:t>Address: </a:t>
            </a:r>
            <a:r>
              <a:rPr lang="en-US" sz="2400" b="1" dirty="0" err="1" smtClean="0">
                <a:solidFill>
                  <a:srgbClr val="FF9900"/>
                </a:solidFill>
                <a:latin typeface="Estrangelo Edessa" panose="03080600000000000000" pitchFamily="66" charset="0"/>
                <a:cs typeface="Estrangelo Edessa" panose="03080600000000000000" pitchFamily="66" charset="0"/>
              </a:rPr>
              <a:t>Blk</a:t>
            </a:r>
            <a:r>
              <a:rPr lang="en-US" sz="2400" b="1" dirty="0" smtClean="0">
                <a:solidFill>
                  <a:srgbClr val="FF9900"/>
                </a:solidFill>
                <a:latin typeface="Estrangelo Edessa" panose="03080600000000000000" pitchFamily="66" charset="0"/>
                <a:cs typeface="Estrangelo Edessa" panose="03080600000000000000" pitchFamily="66" charset="0"/>
              </a:rPr>
              <a:t> 557 </a:t>
            </a:r>
            <a:r>
              <a:rPr lang="en-US" sz="2400" b="1" dirty="0" err="1" smtClean="0">
                <a:solidFill>
                  <a:srgbClr val="FF9900"/>
                </a:solidFill>
                <a:latin typeface="Estrangelo Edessa" panose="03080600000000000000" pitchFamily="66" charset="0"/>
                <a:cs typeface="Estrangelo Edessa" panose="03080600000000000000" pitchFamily="66" charset="0"/>
              </a:rPr>
              <a:t>Ang</a:t>
            </a:r>
            <a:r>
              <a:rPr lang="en-US" sz="2400" b="1" dirty="0" smtClean="0">
                <a:solidFill>
                  <a:srgbClr val="FF9900"/>
                </a:solidFill>
                <a:latin typeface="Estrangelo Edessa" panose="03080600000000000000" pitchFamily="66" charset="0"/>
                <a:cs typeface="Estrangelo Edessa" panose="03080600000000000000" pitchFamily="66" charset="0"/>
              </a:rPr>
              <a:t> Mo Kio Ave 10 Singapore 560557</a:t>
            </a:r>
            <a:endParaRPr lang="en-SG" sz="2400" b="1" dirty="0">
              <a:solidFill>
                <a:srgbClr val="FF9900"/>
              </a:solidFill>
              <a:latin typeface="Estrangelo Edessa" panose="03080600000000000000" pitchFamily="66" charset="0"/>
              <a:cs typeface="Estrangelo Edessa" panose="03080600000000000000" pitchFamily="66" charset="0"/>
            </a:endParaRPr>
          </a:p>
        </p:txBody>
      </p:sp>
      <p:pic>
        <p:nvPicPr>
          <p:cNvPr id="4"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82213" y="2636912"/>
            <a:ext cx="6264696" cy="3170099"/>
          </a:xfrm>
          <a:prstGeom prst="rect">
            <a:avLst/>
          </a:prstGeom>
          <a:noFill/>
        </p:spPr>
        <p:txBody>
          <a:bodyPr wrap="square" rtlCol="0">
            <a:spAutoFit/>
          </a:bodyPr>
          <a:lstStyle/>
          <a:p>
            <a:pPr marL="342900" indent="-342900">
              <a:buFont typeface="Wingdings" panose="05000000000000000000" pitchFamily="2" charset="2"/>
              <a:buChar char="Ø"/>
            </a:pPr>
            <a:r>
              <a:rPr lang="en-SG" sz="2000" dirty="0" smtClean="0">
                <a:latin typeface="Estrangelo Edessa" panose="03080600000000000000" pitchFamily="66" charset="0"/>
                <a:cs typeface="Estrangelo Edessa" panose="03080600000000000000" pitchFamily="66" charset="0"/>
              </a:rPr>
              <a:t>Started in 2000</a:t>
            </a:r>
          </a:p>
          <a:p>
            <a:endParaRPr lang="en-SG" sz="2000" dirty="0" smtClean="0">
              <a:latin typeface="Estrangelo Edessa" panose="03080600000000000000" pitchFamily="66" charset="0"/>
              <a:cs typeface="Estrangelo Edessa" panose="03080600000000000000" pitchFamily="66" charset="0"/>
            </a:endParaRPr>
          </a:p>
          <a:p>
            <a:pPr marL="342900" indent="-342900">
              <a:buFont typeface="Wingdings" panose="05000000000000000000" pitchFamily="2" charset="2"/>
              <a:buChar char="Ø"/>
            </a:pPr>
            <a:r>
              <a:rPr lang="en-SG" sz="2000" dirty="0" smtClean="0">
                <a:latin typeface="Estrangelo Edessa" panose="03080600000000000000" pitchFamily="66" charset="0"/>
                <a:cs typeface="Estrangelo Edessa" panose="03080600000000000000" pitchFamily="66" charset="0"/>
              </a:rPr>
              <a:t>Clients – 100</a:t>
            </a:r>
          </a:p>
          <a:p>
            <a:pPr marL="342900" indent="-342900">
              <a:buFont typeface="Wingdings" panose="05000000000000000000" pitchFamily="2" charset="2"/>
              <a:buChar char="Ø"/>
            </a:pPr>
            <a:endParaRPr lang="en-SG" sz="2000" dirty="0" smtClean="0">
              <a:latin typeface="Estrangelo Edessa" panose="03080600000000000000" pitchFamily="66" charset="0"/>
              <a:cs typeface="Estrangelo Edessa" panose="03080600000000000000" pitchFamily="66" charset="0"/>
            </a:endParaRPr>
          </a:p>
          <a:p>
            <a:pPr marL="342900" indent="-342900">
              <a:buFont typeface="Wingdings" panose="05000000000000000000" pitchFamily="2" charset="2"/>
              <a:buChar char="Ø"/>
            </a:pPr>
            <a:r>
              <a:rPr lang="en-SG" sz="2000" dirty="0" smtClean="0">
                <a:latin typeface="Estrangelo Edessa" panose="03080600000000000000" pitchFamily="66" charset="0"/>
                <a:cs typeface="Estrangelo Edessa" panose="03080600000000000000" pitchFamily="66" charset="0"/>
              </a:rPr>
              <a:t>Provides rehabilitative programmes (Occupational Therapy and Physiotherapy) for individuals with physical disabilities such as Stroke, Parkinson’s Disease, Fractures, Neurological Dysfunctions and Geriatric Problems</a:t>
            </a:r>
          </a:p>
          <a:p>
            <a:pPr marL="342900" indent="-342900">
              <a:buFont typeface="Wingdings" panose="05000000000000000000" pitchFamily="2" charset="2"/>
              <a:buChar char="§"/>
            </a:pPr>
            <a:endParaRPr lang="en-SG" sz="2000" dirty="0" smtClean="0">
              <a:latin typeface="Estrangelo Edessa" panose="03080600000000000000" pitchFamily="66" charset="0"/>
              <a:cs typeface="Estrangelo Edessa" panose="03080600000000000000" pitchFamily="66" charset="0"/>
            </a:endParaRPr>
          </a:p>
          <a:p>
            <a:pPr marL="342900" indent="-342900">
              <a:buFont typeface="Wingdings" panose="05000000000000000000" pitchFamily="2" charset="2"/>
              <a:buChar char="Ø"/>
            </a:pPr>
            <a:r>
              <a:rPr lang="en-SG" sz="2000" dirty="0" smtClean="0">
                <a:latin typeface="Estrangelo Edessa" panose="03080600000000000000" pitchFamily="66" charset="0"/>
                <a:cs typeface="Estrangelo Edessa" panose="03080600000000000000" pitchFamily="66" charset="0"/>
              </a:rPr>
              <a:t>Home Rehab (Physiotherapy/ Occupational Therapy)</a:t>
            </a:r>
            <a:endParaRPr lang="en-SG" sz="2000" dirty="0">
              <a:latin typeface="Estrangelo Edessa" panose="03080600000000000000" pitchFamily="66" charset="0"/>
              <a:cs typeface="Estrangelo Edessa" panose="03080600000000000000" pitchFamily="66" charset="0"/>
            </a:endParaRPr>
          </a:p>
        </p:txBody>
      </p:sp>
      <p:pic>
        <p:nvPicPr>
          <p:cNvPr id="7" name="Picture 4" descr="P10307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1535" y="1705842"/>
            <a:ext cx="1452475" cy="1862140"/>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descr="P10307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6101" y="1705842"/>
            <a:ext cx="1535555" cy="1862140"/>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a:spLocks noChangeArrowheads="1"/>
          </p:cNvSpPr>
          <p:nvPr/>
        </p:nvSpPr>
        <p:spPr bwMode="auto">
          <a:xfrm>
            <a:off x="790058" y="6131052"/>
            <a:ext cx="7923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*Boundaries </a:t>
            </a:r>
            <a:r>
              <a:rPr lang="en-US" altLang="en-US" sz="1600" dirty="0">
                <a:solidFill>
                  <a:schemeClr val="tx1">
                    <a:lumMod val="95000"/>
                    <a:lumOff val="5000"/>
                  </a:schemeClr>
                </a:solidFill>
                <a:latin typeface="Estrangelo Edessa" panose="03080600000000000000" pitchFamily="66" charset="0"/>
                <a:cs typeface="Estrangelo Edessa" panose="03080600000000000000" pitchFamily="66" charset="0"/>
              </a:rPr>
              <a:t>Serve: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Hougang</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Sengkang</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Pungol</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Yio</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a:solidFill>
                  <a:schemeClr val="tx1">
                    <a:lumMod val="95000"/>
                    <a:lumOff val="5000"/>
                  </a:schemeClr>
                </a:solidFill>
                <a:latin typeface="Estrangelo Edessa" panose="03080600000000000000" pitchFamily="66" charset="0"/>
                <a:cs typeface="Estrangelo Edessa" panose="03080600000000000000" pitchFamily="66" charset="0"/>
              </a:rPr>
              <a:t>Chu Kang</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Serangoon</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err="1" smtClean="0">
                <a:solidFill>
                  <a:schemeClr val="tx1">
                    <a:lumMod val="95000"/>
                    <a:lumOff val="5000"/>
                  </a:schemeClr>
                </a:solidFill>
                <a:latin typeface="Estrangelo Edessa" panose="03080600000000000000" pitchFamily="66" charset="0"/>
                <a:cs typeface="Estrangelo Edessa" panose="03080600000000000000" pitchFamily="66" charset="0"/>
              </a:rPr>
              <a:t>Ang</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 </a:t>
            </a:r>
            <a:r>
              <a:rPr lang="en-US" altLang="en-US" sz="1600" dirty="0">
                <a:solidFill>
                  <a:schemeClr val="tx1">
                    <a:lumMod val="95000"/>
                    <a:lumOff val="5000"/>
                  </a:schemeClr>
                </a:solidFill>
                <a:latin typeface="Estrangelo Edessa" panose="03080600000000000000" pitchFamily="66" charset="0"/>
                <a:cs typeface="Estrangelo Edessa" panose="03080600000000000000" pitchFamily="66" charset="0"/>
              </a:rPr>
              <a:t>Mo </a:t>
            </a:r>
            <a:r>
              <a:rPr lang="en-US" altLang="en-US" sz="1600" dirty="0" smtClean="0">
                <a:solidFill>
                  <a:schemeClr val="tx1">
                    <a:lumMod val="95000"/>
                    <a:lumOff val="5000"/>
                  </a:schemeClr>
                </a:solidFill>
                <a:latin typeface="Estrangelo Edessa" panose="03080600000000000000" pitchFamily="66" charset="0"/>
                <a:cs typeface="Estrangelo Edessa" panose="03080600000000000000" pitchFamily="66" charset="0"/>
              </a:rPr>
              <a:t>Kio </a:t>
            </a:r>
            <a:endParaRPr lang="en-SG" altLang="en-US" sz="1600" dirty="0">
              <a:solidFill>
                <a:schemeClr val="tx1">
                  <a:lumMod val="95000"/>
                  <a:lumOff val="5000"/>
                </a:schemeClr>
              </a:solidFill>
              <a:latin typeface="Estrangelo Edessa" panose="03080600000000000000" pitchFamily="66" charset="0"/>
              <a:cs typeface="Estrangelo Edessa" panose="03080600000000000000" pitchFamily="66" charset="0"/>
            </a:endParaRPr>
          </a:p>
        </p:txBody>
      </p:sp>
      <p:pic>
        <p:nvPicPr>
          <p:cNvPr id="10" name="Picture 4" descr="C:\Users\Jeng.SUNLOVEHOME\Desktop\Jeya File\jeng\DSC0053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7277" y="1708411"/>
            <a:ext cx="2458824" cy="1862140"/>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8" y="476250"/>
            <a:ext cx="8785225" cy="10541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HOME MEDICIAL &amp; HOME NURSING </a:t>
            </a:r>
            <a:endParaRPr lang="en-SG" sz="4000" dirty="0">
              <a:solidFill>
                <a:srgbClr val="FF6600"/>
              </a:solidFill>
              <a:latin typeface="Bodoni MT Black" pitchFamily="18" charset="0"/>
            </a:endParaRPr>
          </a:p>
        </p:txBody>
      </p:sp>
      <p:sp>
        <p:nvSpPr>
          <p:cNvPr id="3" name="TextBox 2"/>
          <p:cNvSpPr txBox="1"/>
          <p:nvPr/>
        </p:nvSpPr>
        <p:spPr>
          <a:xfrm>
            <a:off x="1331913" y="2200275"/>
            <a:ext cx="6840537" cy="3170238"/>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Started in 2002</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Caters to the Home – Bound elderly.</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Age Group: 50 and above.</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Provide nursing care and medical treatment</a:t>
            </a:r>
            <a:r>
              <a:rPr lang="en-SG" sz="2000" dirty="0">
                <a:latin typeface="Estrangelo Edessa" pitchFamily="66" charset="0"/>
                <a:cs typeface="Estrangelo Edessa" pitchFamily="66" charset="0"/>
              </a:rPr>
              <a:t> to elderly in their homes. </a:t>
            </a:r>
            <a:endParaRPr lang="en-US" sz="2000" dirty="0">
              <a:latin typeface="Estrangelo Edessa" pitchFamily="66" charset="0"/>
              <a:cs typeface="Estrangelo Edessa" pitchFamily="66" charset="0"/>
            </a:endParaRPr>
          </a:p>
          <a:p>
            <a:pPr marL="342900" indent="-342900" fontAlgn="auto">
              <a:spcBef>
                <a:spcPts val="0"/>
              </a:spcBef>
              <a:spcAft>
                <a:spcPts val="0"/>
              </a:spcAft>
              <a:buFont typeface="Wingdings" pitchFamily="2" charset="2"/>
              <a:buChar char="§"/>
              <a:defRPr/>
            </a:pPr>
            <a:r>
              <a:rPr lang="en-US" sz="2000" u="sng" dirty="0">
                <a:solidFill>
                  <a:schemeClr val="tx1">
                    <a:lumMod val="75000"/>
                    <a:lumOff val="25000"/>
                  </a:schemeClr>
                </a:solidFill>
                <a:latin typeface="Estrangelo Edessa" pitchFamily="66" charset="0"/>
                <a:cs typeface="Estrangelo Edessa" pitchFamily="66" charset="0"/>
              </a:rPr>
              <a:t>Urinary Catheters </a:t>
            </a:r>
          </a:p>
          <a:p>
            <a:pPr marL="285750" indent="-285750" fontAlgn="auto">
              <a:spcBef>
                <a:spcPts val="0"/>
              </a:spcBef>
              <a:spcAft>
                <a:spcPts val="0"/>
              </a:spcAft>
              <a:buFont typeface="Wingdings" pitchFamily="2" charset="2"/>
              <a:buChar char="§"/>
              <a:defRPr/>
            </a:pPr>
            <a:r>
              <a:rPr lang="en-US" sz="2000" u="sng" dirty="0">
                <a:solidFill>
                  <a:schemeClr val="tx1">
                    <a:lumMod val="75000"/>
                    <a:lumOff val="25000"/>
                  </a:schemeClr>
                </a:solidFill>
                <a:latin typeface="Estrangelo Edessa" pitchFamily="66" charset="0"/>
                <a:cs typeface="Estrangelo Edessa" pitchFamily="66" charset="0"/>
              </a:rPr>
              <a:t>Wound Care </a:t>
            </a:r>
          </a:p>
          <a:p>
            <a:pPr marL="285750" indent="-285750" fontAlgn="auto">
              <a:spcBef>
                <a:spcPts val="0"/>
              </a:spcBef>
              <a:spcAft>
                <a:spcPts val="0"/>
              </a:spcAft>
              <a:buFont typeface="Wingdings" pitchFamily="2" charset="2"/>
              <a:buChar char="§"/>
              <a:defRPr/>
            </a:pPr>
            <a:r>
              <a:rPr lang="en-US" sz="2000" u="sng" dirty="0">
                <a:solidFill>
                  <a:schemeClr val="tx1">
                    <a:lumMod val="75000"/>
                    <a:lumOff val="25000"/>
                  </a:schemeClr>
                </a:solidFill>
                <a:latin typeface="Estrangelo Edessa" pitchFamily="66" charset="0"/>
                <a:cs typeface="Estrangelo Edessa" pitchFamily="66" charset="0"/>
              </a:rPr>
              <a:t>Prevention of pressure sores education</a:t>
            </a:r>
            <a:r>
              <a:rPr lang="en-US" sz="2000" dirty="0">
                <a:solidFill>
                  <a:schemeClr val="tx1">
                    <a:lumMod val="75000"/>
                    <a:lumOff val="25000"/>
                  </a:schemeClr>
                </a:solidFill>
                <a:latin typeface="Estrangelo Edessa" pitchFamily="66" charset="0"/>
                <a:cs typeface="Estrangelo Edessa" pitchFamily="66" charset="0"/>
              </a:rPr>
              <a:t> </a:t>
            </a:r>
          </a:p>
          <a:p>
            <a:pPr marL="285750" indent="-285750" fontAlgn="auto">
              <a:spcBef>
                <a:spcPts val="0"/>
              </a:spcBef>
              <a:spcAft>
                <a:spcPts val="0"/>
              </a:spcAft>
              <a:buFont typeface="Wingdings" pitchFamily="2" charset="2"/>
              <a:buChar char="§"/>
              <a:defRPr/>
            </a:pPr>
            <a:r>
              <a:rPr lang="en-US" sz="2000" u="sng" dirty="0">
                <a:solidFill>
                  <a:schemeClr val="tx1">
                    <a:lumMod val="75000"/>
                    <a:lumOff val="25000"/>
                  </a:schemeClr>
                </a:solidFill>
                <a:latin typeface="Estrangelo Edessa" pitchFamily="66" charset="0"/>
                <a:cs typeface="Estrangelo Edessa" pitchFamily="66" charset="0"/>
              </a:rPr>
              <a:t>Monitor chronic medical problems </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 Cases are seen by our doctors and nurses.  </a:t>
            </a:r>
            <a:endParaRPr lang="en-SG" sz="2000" dirty="0">
              <a:latin typeface="Estrangelo Edessa" pitchFamily="66" charset="0"/>
              <a:cs typeface="Estrangelo Edessa" pitchFamily="66" charset="0"/>
            </a:endParaRPr>
          </a:p>
        </p:txBody>
      </p:sp>
      <p:sp>
        <p:nvSpPr>
          <p:cNvPr id="14340" name="TextBox 3"/>
          <p:cNvSpPr txBox="1">
            <a:spLocks noChangeArrowheads="1"/>
          </p:cNvSpPr>
          <p:nvPr/>
        </p:nvSpPr>
        <p:spPr bwMode="auto">
          <a:xfrm>
            <a:off x="827088" y="6034088"/>
            <a:ext cx="7561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dirty="0">
                <a:latin typeface="Estrangelo Edessa" pitchFamily="66" charset="0"/>
                <a:cs typeface="Estrangelo Edessa" pitchFamily="66" charset="0"/>
              </a:rPr>
              <a:t>*Boundaries Served: </a:t>
            </a:r>
            <a:r>
              <a:rPr lang="en-US" altLang="en-US" sz="1600" dirty="0" err="1">
                <a:latin typeface="Estrangelo Edessa" pitchFamily="66" charset="0"/>
                <a:cs typeface="Estrangelo Edessa" pitchFamily="66" charset="0"/>
              </a:rPr>
              <a:t>Hougang</a:t>
            </a:r>
            <a:r>
              <a:rPr lang="en-US" altLang="en-US" sz="1600" dirty="0">
                <a:latin typeface="Estrangelo Edessa" pitchFamily="66" charset="0"/>
                <a:cs typeface="Estrangelo Edessa" pitchFamily="66" charset="0"/>
              </a:rPr>
              <a:t>, </a:t>
            </a:r>
            <a:r>
              <a:rPr lang="en-US" altLang="en-US" sz="1600" dirty="0" err="1">
                <a:latin typeface="Estrangelo Edessa" pitchFamily="66" charset="0"/>
                <a:cs typeface="Estrangelo Edessa" pitchFamily="66" charset="0"/>
              </a:rPr>
              <a:t>Yio</a:t>
            </a:r>
            <a:r>
              <a:rPr lang="en-US" altLang="en-US" sz="1600" dirty="0">
                <a:latin typeface="Estrangelo Edessa" pitchFamily="66" charset="0"/>
                <a:cs typeface="Estrangelo Edessa" pitchFamily="66" charset="0"/>
              </a:rPr>
              <a:t> Chu Kang, </a:t>
            </a:r>
            <a:r>
              <a:rPr lang="en-US" altLang="en-US" sz="1600" dirty="0" err="1">
                <a:latin typeface="Estrangelo Edessa" pitchFamily="66" charset="0"/>
                <a:cs typeface="Estrangelo Edessa" pitchFamily="66" charset="0"/>
              </a:rPr>
              <a:t>Ang</a:t>
            </a:r>
            <a:r>
              <a:rPr lang="en-US" altLang="en-US" sz="1600" dirty="0">
                <a:latin typeface="Estrangelo Edessa" pitchFamily="66" charset="0"/>
                <a:cs typeface="Estrangelo Edessa" pitchFamily="66" charset="0"/>
              </a:rPr>
              <a:t> Mo Kio, </a:t>
            </a:r>
            <a:r>
              <a:rPr lang="en-US" altLang="en-US" sz="1600" dirty="0" err="1">
                <a:latin typeface="Estrangelo Edessa" pitchFamily="66" charset="0"/>
                <a:cs typeface="Estrangelo Edessa" pitchFamily="66" charset="0"/>
              </a:rPr>
              <a:t>Sengkang</a:t>
            </a:r>
            <a:r>
              <a:rPr lang="en-US" altLang="en-US" sz="1600" dirty="0">
                <a:latin typeface="Estrangelo Edessa" pitchFamily="66" charset="0"/>
                <a:cs typeface="Estrangelo Edessa" pitchFamily="66" charset="0"/>
              </a:rPr>
              <a:t>, </a:t>
            </a:r>
            <a:r>
              <a:rPr lang="en-US" altLang="en-US" sz="1600" dirty="0" err="1">
                <a:latin typeface="Estrangelo Edessa" pitchFamily="66" charset="0"/>
                <a:cs typeface="Estrangelo Edessa" pitchFamily="66" charset="0"/>
              </a:rPr>
              <a:t>Puggol</a:t>
            </a:r>
            <a:r>
              <a:rPr lang="en-US" altLang="en-US" sz="1600" dirty="0">
                <a:latin typeface="Estrangelo Edessa" pitchFamily="66" charset="0"/>
                <a:cs typeface="Estrangelo Edessa" pitchFamily="66" charset="0"/>
              </a:rPr>
              <a:t>, </a:t>
            </a:r>
            <a:r>
              <a:rPr lang="en-US" altLang="en-US" sz="1600" dirty="0" err="1">
                <a:latin typeface="Estrangelo Edessa" pitchFamily="66" charset="0"/>
                <a:cs typeface="Estrangelo Edessa" pitchFamily="66" charset="0"/>
              </a:rPr>
              <a:t>Serangoon</a:t>
            </a:r>
            <a:r>
              <a:rPr lang="en-US" altLang="en-US" sz="1600" dirty="0">
                <a:latin typeface="Estrangelo Edessa" pitchFamily="66" charset="0"/>
                <a:cs typeface="Estrangelo Edessa" pitchFamily="66" charset="0"/>
              </a:rPr>
              <a:t>. </a:t>
            </a:r>
            <a:endParaRPr lang="en-SG" altLang="en-US" sz="1600" dirty="0">
              <a:latin typeface="Estrangelo Edessa" pitchFamily="66" charset="0"/>
              <a:cs typeface="Estrangelo Edessa" pitchFamily="66" charset="0"/>
            </a:endParaRPr>
          </a:p>
        </p:txBody>
      </p:sp>
      <p:pic>
        <p:nvPicPr>
          <p:cNvPr id="1434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68300" y="188913"/>
            <a:ext cx="8305800" cy="1143000"/>
          </a:xfrm>
        </p:spPr>
        <p:txBody>
          <a:bodyPr/>
          <a:lstStyle/>
          <a:p>
            <a:pPr eaLnBrk="1" hangingPunct="1"/>
            <a:r>
              <a:rPr lang="en-US" altLang="en-US" sz="4000" smtClean="0">
                <a:solidFill>
                  <a:srgbClr val="FF6600"/>
                </a:solidFill>
                <a:latin typeface="Bodoni MT Black" pitchFamily="18" charset="0"/>
              </a:rPr>
              <a:t>Home Help Services</a:t>
            </a:r>
            <a:endParaRPr lang="en-SG" altLang="en-US" sz="4000" smtClean="0">
              <a:solidFill>
                <a:srgbClr val="FF6600"/>
              </a:solidFill>
              <a:latin typeface="Bodoni MT Black" pitchFamily="18" charset="0"/>
            </a:endParaRPr>
          </a:p>
        </p:txBody>
      </p:sp>
      <p:sp>
        <p:nvSpPr>
          <p:cNvPr id="15363" name="TextBox 2"/>
          <p:cNvSpPr txBox="1">
            <a:spLocks noChangeArrowheads="1"/>
          </p:cNvSpPr>
          <p:nvPr/>
        </p:nvSpPr>
        <p:spPr bwMode="auto">
          <a:xfrm>
            <a:off x="1665288" y="5829300"/>
            <a:ext cx="568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a:latin typeface="Estrangelo Edessa" pitchFamily="66" charset="0"/>
                <a:cs typeface="Estrangelo Edessa" pitchFamily="66" charset="0"/>
              </a:rPr>
              <a:t>*Boundaries Served: Puggol, Hougang, Yio Chu Kang, Ang Mo Kio.</a:t>
            </a:r>
            <a:endParaRPr lang="en-SG" altLang="en-US" sz="1600">
              <a:latin typeface="Estrangelo Edessa" pitchFamily="66" charset="0"/>
              <a:cs typeface="Estrangelo Edessa" pitchFamily="66" charset="0"/>
            </a:endParaRPr>
          </a:p>
        </p:txBody>
      </p:sp>
      <p:sp>
        <p:nvSpPr>
          <p:cNvPr id="4" name="TextBox 3"/>
          <p:cNvSpPr txBox="1"/>
          <p:nvPr/>
        </p:nvSpPr>
        <p:spPr>
          <a:xfrm>
            <a:off x="868363" y="1628775"/>
            <a:ext cx="5327650" cy="3754438"/>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Accessible and affordable services to assist the frail and homebound elderly. </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Launched in 1997 </a:t>
            </a: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Number of beneficiaries: 500 </a:t>
            </a:r>
          </a:p>
          <a:p>
            <a:pPr fontAlgn="auto">
              <a:spcBef>
                <a:spcPts val="0"/>
              </a:spcBef>
              <a:spcAft>
                <a:spcPts val="0"/>
              </a:spcAft>
              <a:defRPr/>
            </a:pPr>
            <a:r>
              <a:rPr lang="en-US" sz="2000" dirty="0">
                <a:latin typeface="Estrangelo Edessa" pitchFamily="66" charset="0"/>
                <a:cs typeface="Estrangelo Edessa" pitchFamily="66" charset="0"/>
              </a:rPr>
              <a:t>     </a:t>
            </a:r>
          </a:p>
          <a:p>
            <a:pPr fontAlgn="auto">
              <a:spcBef>
                <a:spcPts val="0"/>
              </a:spcBef>
              <a:spcAft>
                <a:spcPts val="0"/>
              </a:spcAft>
              <a:defRPr/>
            </a:pPr>
            <a:r>
              <a:rPr lang="en-US" sz="2000" b="1" dirty="0">
                <a:latin typeface="Estrangelo Edessa" pitchFamily="66" charset="0"/>
                <a:cs typeface="Estrangelo Edessa" pitchFamily="66" charset="0"/>
              </a:rPr>
              <a:t>Services Provided: </a:t>
            </a:r>
          </a:p>
          <a:p>
            <a:pPr marL="285750" indent="-285750" fontAlgn="auto">
              <a:spcBef>
                <a:spcPts val="0"/>
              </a:spcBef>
              <a:spcAft>
                <a:spcPts val="0"/>
              </a:spcAft>
              <a:buFont typeface="Wingdings" pitchFamily="2" charset="2"/>
              <a:buChar char="§"/>
              <a:defRPr/>
            </a:pPr>
            <a:r>
              <a:rPr lang="en-US" sz="2000" dirty="0">
                <a:solidFill>
                  <a:schemeClr val="tx1">
                    <a:lumMod val="75000"/>
                    <a:lumOff val="25000"/>
                  </a:schemeClr>
                </a:solidFill>
                <a:latin typeface="Estrangelo Edessa" pitchFamily="66" charset="0"/>
                <a:cs typeface="Estrangelo Edessa" pitchFamily="66" charset="0"/>
              </a:rPr>
              <a:t>Meals on Wheels </a:t>
            </a:r>
          </a:p>
          <a:p>
            <a:pPr marL="285750" indent="-285750" fontAlgn="auto">
              <a:spcBef>
                <a:spcPts val="0"/>
              </a:spcBef>
              <a:spcAft>
                <a:spcPts val="0"/>
              </a:spcAft>
              <a:buFont typeface="Wingdings" pitchFamily="2" charset="2"/>
              <a:buChar char="§"/>
              <a:defRPr/>
            </a:pPr>
            <a:r>
              <a:rPr lang="en-US" sz="2000" dirty="0">
                <a:solidFill>
                  <a:schemeClr val="tx1">
                    <a:lumMod val="75000"/>
                    <a:lumOff val="25000"/>
                  </a:schemeClr>
                </a:solidFill>
                <a:latin typeface="Estrangelo Edessa" pitchFamily="66" charset="0"/>
                <a:cs typeface="Estrangelo Edessa" pitchFamily="66" charset="0"/>
              </a:rPr>
              <a:t>Home Maintenance </a:t>
            </a:r>
          </a:p>
          <a:p>
            <a:pPr marL="285750" indent="-285750" fontAlgn="auto">
              <a:spcBef>
                <a:spcPts val="0"/>
              </a:spcBef>
              <a:spcAft>
                <a:spcPts val="0"/>
              </a:spcAft>
              <a:buFont typeface="Wingdings" pitchFamily="2" charset="2"/>
              <a:buChar char="§"/>
              <a:defRPr/>
            </a:pPr>
            <a:r>
              <a:rPr lang="en-US" sz="2000" dirty="0">
                <a:solidFill>
                  <a:schemeClr val="tx1">
                    <a:lumMod val="75000"/>
                    <a:lumOff val="25000"/>
                  </a:schemeClr>
                </a:solidFill>
                <a:latin typeface="Estrangelo Edessa" pitchFamily="66" charset="0"/>
                <a:cs typeface="Estrangelo Edessa" pitchFamily="66" charset="0"/>
              </a:rPr>
              <a:t>Personal Hygiene</a:t>
            </a:r>
          </a:p>
          <a:p>
            <a:pPr marL="285750" indent="-285750" fontAlgn="auto">
              <a:spcBef>
                <a:spcPts val="0"/>
              </a:spcBef>
              <a:spcAft>
                <a:spcPts val="0"/>
              </a:spcAft>
              <a:buFont typeface="Wingdings" pitchFamily="2" charset="2"/>
              <a:buChar char="§"/>
              <a:defRPr/>
            </a:pPr>
            <a:r>
              <a:rPr lang="en-US" sz="2000" dirty="0">
                <a:solidFill>
                  <a:schemeClr val="tx1">
                    <a:lumMod val="75000"/>
                    <a:lumOff val="25000"/>
                  </a:schemeClr>
                </a:solidFill>
                <a:latin typeface="Estrangelo Edessa" pitchFamily="66" charset="0"/>
                <a:cs typeface="Estrangelo Edessa" pitchFamily="66" charset="0"/>
              </a:rPr>
              <a:t>Laundry Services</a:t>
            </a:r>
          </a:p>
          <a:p>
            <a:pPr marL="285750" indent="-285750" fontAlgn="auto">
              <a:spcBef>
                <a:spcPts val="0"/>
              </a:spcBef>
              <a:spcAft>
                <a:spcPts val="0"/>
              </a:spcAft>
              <a:buFont typeface="Wingdings" pitchFamily="2" charset="2"/>
              <a:buChar char="§"/>
              <a:defRPr/>
            </a:pPr>
            <a:r>
              <a:rPr lang="en-US" sz="2000" dirty="0">
                <a:solidFill>
                  <a:schemeClr val="tx1">
                    <a:lumMod val="75000"/>
                    <a:lumOff val="25000"/>
                  </a:schemeClr>
                </a:solidFill>
                <a:latin typeface="Estrangelo Edessa" pitchFamily="66" charset="0"/>
                <a:cs typeface="Estrangelo Edessa" pitchFamily="66" charset="0"/>
              </a:rPr>
              <a:t>Escort Services</a:t>
            </a:r>
          </a:p>
          <a:p>
            <a:pPr fontAlgn="auto">
              <a:spcBef>
                <a:spcPts val="0"/>
              </a:spcBef>
              <a:spcAft>
                <a:spcPts val="0"/>
              </a:spcAft>
              <a:defRPr/>
            </a:pPr>
            <a:endParaRPr lang="en-SG" dirty="0">
              <a:latin typeface="+mn-lt"/>
              <a:cs typeface="+mn-cs"/>
            </a:endParaRPr>
          </a:p>
        </p:txBody>
      </p:sp>
      <p:pic>
        <p:nvPicPr>
          <p:cNvPr id="5" name="Picture 4"/>
          <p:cNvPicPr>
            <a:picLocks noChangeAspect="1" noChangeArrowheads="1"/>
          </p:cNvPicPr>
          <p:nvPr/>
        </p:nvPicPr>
        <p:blipFill>
          <a:blip r:embed="rId2" cstate="print"/>
          <a:srcRect/>
          <a:stretch>
            <a:fillRect/>
          </a:stretch>
        </p:blipFill>
        <p:spPr bwMode="auto">
          <a:xfrm>
            <a:off x="4643438" y="2565400"/>
            <a:ext cx="2039937" cy="1287463"/>
          </a:xfrm>
          <a:prstGeom prst="rect">
            <a:avLst/>
          </a:prstGeom>
          <a:noFill/>
          <a:ln w="15875">
            <a:solidFill>
              <a:schemeClr val="tx1">
                <a:lumMod val="50000"/>
                <a:lumOff val="50000"/>
              </a:schemeClr>
            </a:solidFill>
            <a:miter lim="800000"/>
            <a:headEnd/>
            <a:tailEnd/>
          </a:ln>
          <a:extLst/>
        </p:spPr>
      </p:pic>
      <p:pic>
        <p:nvPicPr>
          <p:cNvPr id="6" name="Picture 5" descr="C:\Users\Jeng.SUNLOVEHOME\Desktop\Jeya File\jeng\088.JPG"/>
          <p:cNvPicPr>
            <a:picLocks noChangeAspect="1" noChangeArrowheads="1"/>
          </p:cNvPicPr>
          <p:nvPr/>
        </p:nvPicPr>
        <p:blipFill>
          <a:blip r:embed="rId3" cstate="print"/>
          <a:srcRect/>
          <a:stretch>
            <a:fillRect/>
          </a:stretch>
        </p:blipFill>
        <p:spPr bwMode="auto">
          <a:xfrm>
            <a:off x="6692900" y="3852863"/>
            <a:ext cx="2111375" cy="1327150"/>
          </a:xfrm>
          <a:prstGeom prst="rect">
            <a:avLst/>
          </a:prstGeom>
          <a:noFill/>
          <a:ln w="9525">
            <a:solidFill>
              <a:schemeClr val="tx1">
                <a:lumMod val="50000"/>
                <a:lumOff val="50000"/>
              </a:schemeClr>
            </a:solidFill>
            <a:miter lim="800000"/>
            <a:headEnd/>
            <a:tailEnd/>
          </a:ln>
          <a:extLst/>
        </p:spPr>
      </p:pic>
      <p:pic>
        <p:nvPicPr>
          <p:cNvPr id="7" name="Picture 6" descr="C:\Users\Jeng.SUNLOVEHOME\Desktop\Jeya File\jeng\074.JPG"/>
          <p:cNvPicPr>
            <a:picLocks noChangeAspect="1" noChangeArrowheads="1"/>
          </p:cNvPicPr>
          <p:nvPr/>
        </p:nvPicPr>
        <p:blipFill>
          <a:blip r:embed="rId4" cstate="print"/>
          <a:srcRect/>
          <a:stretch>
            <a:fillRect/>
          </a:stretch>
        </p:blipFill>
        <p:spPr bwMode="auto">
          <a:xfrm>
            <a:off x="4643438" y="3871913"/>
            <a:ext cx="2039937" cy="1311275"/>
          </a:xfrm>
          <a:prstGeom prst="rect">
            <a:avLst/>
          </a:prstGeom>
          <a:noFill/>
          <a:ln w="9525">
            <a:solidFill>
              <a:schemeClr val="tx1">
                <a:lumMod val="50000"/>
                <a:lumOff val="50000"/>
              </a:schemeClr>
            </a:solidFill>
            <a:miter lim="800000"/>
            <a:headEnd/>
            <a:tailEnd/>
          </a:ln>
          <a:extLst/>
        </p:spPr>
      </p:pic>
      <p:pic>
        <p:nvPicPr>
          <p:cNvPr id="8" name="Picture 7" descr="C:\Users\Jeng.SUNLOVEHOME\Desktop\Jeya File\jeng\DSC00545.JPG"/>
          <p:cNvPicPr>
            <a:picLocks noChangeAspect="1" noChangeArrowheads="1"/>
          </p:cNvPicPr>
          <p:nvPr/>
        </p:nvPicPr>
        <p:blipFill>
          <a:blip r:embed="rId5" cstate="print"/>
          <a:srcRect/>
          <a:stretch>
            <a:fillRect/>
          </a:stretch>
        </p:blipFill>
        <p:spPr bwMode="auto">
          <a:xfrm>
            <a:off x="6696075" y="2565400"/>
            <a:ext cx="2111375" cy="1270000"/>
          </a:xfrm>
          <a:prstGeom prst="rect">
            <a:avLst/>
          </a:prstGeom>
          <a:noFill/>
          <a:ln w="9525">
            <a:solidFill>
              <a:schemeClr val="tx1">
                <a:lumMod val="50000"/>
                <a:lumOff val="50000"/>
              </a:schemeClr>
            </a:solidFill>
            <a:miter lim="800000"/>
            <a:headEnd/>
            <a:tailEnd/>
          </a:ln>
          <a:extLst/>
        </p:spPr>
      </p:pic>
      <p:pic>
        <p:nvPicPr>
          <p:cNvPr id="15369"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463" y="404813"/>
            <a:ext cx="7593012" cy="10541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BUKIT MERAH STUDENT CARE CENTRE</a:t>
            </a:r>
            <a:endParaRPr lang="en-SG" sz="4000" dirty="0">
              <a:solidFill>
                <a:srgbClr val="FF6600"/>
              </a:solidFill>
              <a:latin typeface="Bodoni MT Black" pitchFamily="18" charset="0"/>
            </a:endParaRPr>
          </a:p>
        </p:txBody>
      </p:sp>
      <p:sp>
        <p:nvSpPr>
          <p:cNvPr id="17411" name="TextBox 2"/>
          <p:cNvSpPr txBox="1">
            <a:spLocks noChangeArrowheads="1"/>
          </p:cNvSpPr>
          <p:nvPr/>
        </p:nvSpPr>
        <p:spPr bwMode="auto">
          <a:xfrm>
            <a:off x="2597150" y="1628775"/>
            <a:ext cx="4322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000" b="1">
                <a:latin typeface="Estrangelo Edessa" pitchFamily="66" charset="0"/>
                <a:cs typeface="Estrangelo Edessa" pitchFamily="66" charset="0"/>
              </a:rPr>
              <a:t>Blk 125 Bukit Merah View #01-386 </a:t>
            </a:r>
          </a:p>
          <a:p>
            <a:pPr algn="ctr" eaLnBrk="1" hangingPunct="1"/>
            <a:r>
              <a:rPr lang="en-US" altLang="en-US" sz="2000" b="1">
                <a:latin typeface="Estrangelo Edessa" pitchFamily="66" charset="0"/>
                <a:cs typeface="Estrangelo Edessa" pitchFamily="66" charset="0"/>
              </a:rPr>
              <a:t>Singapore 151125 </a:t>
            </a:r>
          </a:p>
          <a:p>
            <a:pPr algn="ctr" eaLnBrk="1" hangingPunct="1"/>
            <a:r>
              <a:rPr lang="en-US" altLang="en-US" sz="2000" b="1">
                <a:latin typeface="Estrangelo Edessa" pitchFamily="66" charset="0"/>
                <a:cs typeface="Estrangelo Edessa" pitchFamily="66" charset="0"/>
              </a:rPr>
              <a:t> DID: 62751302 </a:t>
            </a:r>
            <a:endParaRPr lang="en-SG" altLang="en-US" sz="2000" b="1">
              <a:latin typeface="Estrangelo Edessa" pitchFamily="66" charset="0"/>
              <a:cs typeface="Estrangelo Edessa" pitchFamily="66" charset="0"/>
            </a:endParaRPr>
          </a:p>
        </p:txBody>
      </p:sp>
      <p:sp>
        <p:nvSpPr>
          <p:cNvPr id="4" name="TextBox 3"/>
          <p:cNvSpPr txBox="1"/>
          <p:nvPr/>
        </p:nvSpPr>
        <p:spPr>
          <a:xfrm>
            <a:off x="755650" y="4941888"/>
            <a:ext cx="7551738" cy="1384995"/>
          </a:xfrm>
          <a:prstGeom prst="rect">
            <a:avLst/>
          </a:prstGeom>
          <a:noFill/>
        </p:spPr>
        <p:txBody>
          <a:bodyPr>
            <a:spAutoFit/>
          </a:bodyPr>
          <a:lstStyle/>
          <a:p>
            <a:pPr fontAlgn="auto">
              <a:spcBef>
                <a:spcPts val="0"/>
              </a:spcBef>
              <a:spcAft>
                <a:spcPts val="0"/>
              </a:spcAft>
              <a:defRPr/>
            </a:pPr>
            <a:r>
              <a:rPr lang="en-US" sz="2400" b="1" u="sng" dirty="0">
                <a:latin typeface="Estrangelo Edessa" pitchFamily="66" charset="0"/>
                <a:cs typeface="Estrangelo Edessa" pitchFamily="66" charset="0"/>
              </a:rPr>
              <a:t>Our Mission </a:t>
            </a:r>
          </a:p>
          <a:p>
            <a:pPr fontAlgn="auto">
              <a:spcBef>
                <a:spcPts val="0"/>
              </a:spcBef>
              <a:spcAft>
                <a:spcPts val="0"/>
              </a:spcAft>
              <a:defRPr/>
            </a:pPr>
            <a:r>
              <a:rPr lang="en-US" sz="2000" dirty="0">
                <a:solidFill>
                  <a:schemeClr val="tx1">
                    <a:lumMod val="75000"/>
                    <a:lumOff val="25000"/>
                  </a:schemeClr>
                </a:solidFill>
                <a:latin typeface="Estrangelo Edessa" pitchFamily="66" charset="0"/>
                <a:cs typeface="Estrangelo Edessa" pitchFamily="66" charset="0"/>
              </a:rPr>
              <a:t>Our mission is to provide strong, effective education </a:t>
            </a:r>
            <a:r>
              <a:rPr lang="en-US" sz="2000" dirty="0" err="1">
                <a:solidFill>
                  <a:schemeClr val="tx1">
                    <a:lumMod val="75000"/>
                    <a:lumOff val="25000"/>
                  </a:schemeClr>
                </a:solidFill>
                <a:latin typeface="Estrangelo Edessa" pitchFamily="66" charset="0"/>
                <a:cs typeface="Estrangelo Edessa" pitchFamily="66" charset="0"/>
              </a:rPr>
              <a:t>programmes</a:t>
            </a:r>
            <a:r>
              <a:rPr lang="en-US" sz="2000" dirty="0">
                <a:solidFill>
                  <a:schemeClr val="tx1">
                    <a:lumMod val="75000"/>
                    <a:lumOff val="25000"/>
                  </a:schemeClr>
                </a:solidFill>
                <a:latin typeface="Estrangelo Edessa" pitchFamily="66" charset="0"/>
                <a:cs typeface="Estrangelo Edessa" pitchFamily="66" charset="0"/>
              </a:rPr>
              <a:t> to help students develop healthy life-styles to enhance their intellectual growth and </a:t>
            </a:r>
            <a:r>
              <a:rPr lang="en-US" sz="2000" dirty="0" smtClean="0">
                <a:solidFill>
                  <a:schemeClr val="tx1">
                    <a:lumMod val="75000"/>
                    <a:lumOff val="25000"/>
                  </a:schemeClr>
                </a:solidFill>
                <a:latin typeface="Estrangelo Edessa" pitchFamily="66" charset="0"/>
                <a:cs typeface="Estrangelo Edessa" pitchFamily="66" charset="0"/>
              </a:rPr>
              <a:t>development.</a:t>
            </a:r>
            <a:endParaRPr lang="en-SG" sz="2000" dirty="0">
              <a:solidFill>
                <a:schemeClr val="tx1">
                  <a:lumMod val="75000"/>
                  <a:lumOff val="25000"/>
                </a:schemeClr>
              </a:solidFill>
              <a:latin typeface="Estrangelo Edessa" pitchFamily="66" charset="0"/>
              <a:cs typeface="Estrangelo Edessa" pitchFamily="66" charset="0"/>
            </a:endParaRPr>
          </a:p>
        </p:txBody>
      </p:sp>
      <p:pic>
        <p:nvPicPr>
          <p:cNvPr id="6" name="Picture 5"/>
          <p:cNvPicPr>
            <a:picLocks noChangeAspect="1"/>
          </p:cNvPicPr>
          <p:nvPr/>
        </p:nvPicPr>
        <p:blipFill>
          <a:blip r:embed="rId2" cstate="print"/>
          <a:stretch>
            <a:fillRect/>
          </a:stretch>
        </p:blipFill>
        <p:spPr>
          <a:xfrm>
            <a:off x="4932363" y="2781300"/>
            <a:ext cx="3116262" cy="1885950"/>
          </a:xfrm>
          <a:prstGeom prst="rect">
            <a:avLst/>
          </a:prstGeom>
          <a:effectLst>
            <a:outerShdw blurRad="114300" dist="114300" dir="3300000" sx="101000" sy="101000" algn="ctr" rotWithShape="0">
              <a:srgbClr val="000000">
                <a:alpha val="86000"/>
              </a:srgbClr>
            </a:outerShdw>
          </a:effectLst>
        </p:spPr>
      </p:pic>
      <p:pic>
        <p:nvPicPr>
          <p:cNvPr id="17414"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Jeng.SUNLOVEHOME\Desktop\Jeya File\jeng\activity3.jpg"/>
          <p:cNvPicPr>
            <a:picLocks noChangeAspect="1" noChangeArrowheads="1"/>
          </p:cNvPicPr>
          <p:nvPr/>
        </p:nvPicPr>
        <p:blipFill>
          <a:blip r:embed="rId4" cstate="print"/>
          <a:srcRect/>
          <a:stretch>
            <a:fillRect/>
          </a:stretch>
        </p:blipFill>
        <p:spPr bwMode="auto">
          <a:xfrm>
            <a:off x="1304925" y="2755900"/>
            <a:ext cx="2835275" cy="1911350"/>
          </a:xfrm>
          <a:prstGeom prst="rect">
            <a:avLst/>
          </a:prstGeom>
          <a:noFill/>
          <a:ln>
            <a:noFill/>
          </a:ln>
          <a:effectLst>
            <a:outerShdw blurRad="114300" dist="114300" dir="3300000" sx="101000" sy="101000" algn="ctr" rotWithShape="0">
              <a:srgbClr val="000000">
                <a:alpha val="86000"/>
              </a:srgbClr>
            </a:outerShdw>
          </a:effectLs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404813"/>
            <a:ext cx="8785225" cy="10541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CHAI CHEE AND MARSILING SENIOR ACTIVITY CENTRE</a:t>
            </a:r>
            <a:endParaRPr lang="en-SG" sz="4000" dirty="0">
              <a:solidFill>
                <a:srgbClr val="FF6600"/>
              </a:solidFill>
              <a:latin typeface="Bodoni MT Black" pitchFamily="18" charset="0"/>
            </a:endParaRPr>
          </a:p>
        </p:txBody>
      </p:sp>
      <p:sp>
        <p:nvSpPr>
          <p:cNvPr id="3" name="TextBox 2"/>
          <p:cNvSpPr txBox="1"/>
          <p:nvPr/>
        </p:nvSpPr>
        <p:spPr>
          <a:xfrm>
            <a:off x="796925" y="1860550"/>
            <a:ext cx="7634288" cy="2862263"/>
          </a:xfrm>
          <a:prstGeom prst="rect">
            <a:avLst/>
          </a:prstGeom>
          <a:noFill/>
        </p:spPr>
        <p:txBody>
          <a:bodyPr>
            <a:spAutoFit/>
          </a:bodyPr>
          <a:lstStyle/>
          <a:p>
            <a:pPr fontAlgn="auto">
              <a:spcBef>
                <a:spcPts val="0"/>
              </a:spcBef>
              <a:spcAft>
                <a:spcPts val="0"/>
              </a:spcAft>
              <a:defRPr/>
            </a:pPr>
            <a:r>
              <a:rPr lang="en-US" sz="2000" b="1" dirty="0">
                <a:latin typeface="Estrangelo Edessa" pitchFamily="66" charset="0"/>
                <a:cs typeface="Estrangelo Edessa" pitchFamily="66" charset="0"/>
              </a:rPr>
              <a:t>Objectives of </a:t>
            </a:r>
            <a:r>
              <a:rPr lang="en-US" sz="2000" b="1" dirty="0" err="1">
                <a:latin typeface="Estrangelo Edessa" pitchFamily="66" charset="0"/>
                <a:cs typeface="Estrangelo Edessa" pitchFamily="66" charset="0"/>
              </a:rPr>
              <a:t>Neighbourhood</a:t>
            </a:r>
            <a:r>
              <a:rPr lang="en-US" sz="2000" b="1" dirty="0">
                <a:latin typeface="Estrangelo Edessa" pitchFamily="66" charset="0"/>
                <a:cs typeface="Estrangelo Edessa" pitchFamily="66" charset="0"/>
              </a:rPr>
              <a:t> Link: </a:t>
            </a:r>
          </a:p>
          <a:p>
            <a:pPr fontAlgn="auto">
              <a:spcBef>
                <a:spcPts val="0"/>
              </a:spcBef>
              <a:spcAft>
                <a:spcPts val="0"/>
              </a:spcAft>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First stop </a:t>
            </a:r>
            <a:r>
              <a:rPr lang="en-US" sz="2000" dirty="0" err="1">
                <a:latin typeface="Estrangelo Edessa" pitchFamily="66" charset="0"/>
                <a:cs typeface="Estrangelo Edessa" pitchFamily="66" charset="0"/>
              </a:rPr>
              <a:t>centre</a:t>
            </a:r>
            <a:r>
              <a:rPr lang="en-US" sz="2000" dirty="0">
                <a:latin typeface="Estrangelo Edessa" pitchFamily="66" charset="0"/>
                <a:cs typeface="Estrangelo Edessa" pitchFamily="66" charset="0"/>
              </a:rPr>
              <a:t> for residents to obtain information on social services, interact form mutual help group. </a:t>
            </a:r>
          </a:p>
          <a:p>
            <a:pPr marL="285750" indent="-285750" fontAlgn="auto">
              <a:spcBef>
                <a:spcPts val="0"/>
              </a:spcBef>
              <a:spcAft>
                <a:spcPts val="0"/>
              </a:spcAft>
              <a:buFont typeface="Wingdings" pitchFamily="2" charset="2"/>
              <a:buChar char="Ø"/>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Social activities and </a:t>
            </a:r>
            <a:r>
              <a:rPr lang="en-US" sz="2000" dirty="0" err="1">
                <a:latin typeface="Estrangelo Edessa" pitchFamily="66" charset="0"/>
                <a:cs typeface="Estrangelo Edessa" pitchFamily="66" charset="0"/>
              </a:rPr>
              <a:t>programmes</a:t>
            </a:r>
            <a:r>
              <a:rPr lang="en-US" sz="2000" dirty="0">
                <a:latin typeface="Estrangelo Edessa" pitchFamily="66" charset="0"/>
                <a:cs typeface="Estrangelo Edessa" pitchFamily="66" charset="0"/>
              </a:rPr>
              <a:t> that promote inter-generational bonding: </a:t>
            </a:r>
            <a:endParaRPr lang="en-SG" sz="2000" dirty="0">
              <a:latin typeface="Estrangelo Edessa" pitchFamily="66" charset="0"/>
              <a:cs typeface="Estrangelo Edessa" pitchFamily="66" charset="0"/>
            </a:endParaRPr>
          </a:p>
          <a:p>
            <a:pPr fontAlgn="auto">
              <a:spcBef>
                <a:spcPts val="0"/>
              </a:spcBef>
              <a:spcAft>
                <a:spcPts val="0"/>
              </a:spcAft>
              <a:defRPr/>
            </a:pPr>
            <a:r>
              <a:rPr lang="en-US" sz="2000" dirty="0">
                <a:latin typeface="Estrangelo Edessa" pitchFamily="66" charset="0"/>
                <a:cs typeface="Estrangelo Edessa" pitchFamily="66" charset="0"/>
              </a:rPr>
              <a:t>     Targeted Clients – young and old </a:t>
            </a:r>
          </a:p>
          <a:p>
            <a:pPr fontAlgn="auto">
              <a:spcBef>
                <a:spcPts val="0"/>
              </a:spcBef>
              <a:spcAft>
                <a:spcPts val="0"/>
              </a:spcAft>
              <a:defRPr/>
            </a:pPr>
            <a:r>
              <a:rPr lang="en-US" sz="2000" dirty="0">
                <a:latin typeface="Estrangelo Edessa" pitchFamily="66" charset="0"/>
                <a:cs typeface="Estrangelo Edessa" pitchFamily="66" charset="0"/>
              </a:rPr>
              <a:t>     Approximate no. of clients: 700 </a:t>
            </a:r>
          </a:p>
        </p:txBody>
      </p:sp>
      <p:pic>
        <p:nvPicPr>
          <p:cNvPr id="5" name="Picture 4"/>
          <p:cNvPicPr>
            <a:picLocks noChangeAspect="1"/>
          </p:cNvPicPr>
          <p:nvPr/>
        </p:nvPicPr>
        <p:blipFill>
          <a:blip r:embed="rId2" cstate="print"/>
          <a:stretch>
            <a:fillRect/>
          </a:stretch>
        </p:blipFill>
        <p:spPr>
          <a:xfrm>
            <a:off x="3779838" y="4914900"/>
            <a:ext cx="2244725" cy="1684338"/>
          </a:xfrm>
          <a:prstGeom prst="rect">
            <a:avLst/>
          </a:prstGeom>
          <a:ln>
            <a:solidFill>
              <a:schemeClr val="tx1">
                <a:lumMod val="50000"/>
                <a:lumOff val="50000"/>
              </a:schemeClr>
            </a:solidFill>
          </a:ln>
        </p:spPr>
      </p:pic>
      <p:pic>
        <p:nvPicPr>
          <p:cNvPr id="9" name="Picture 8"/>
          <p:cNvPicPr>
            <a:picLocks noChangeAspect="1"/>
          </p:cNvPicPr>
          <p:nvPr/>
        </p:nvPicPr>
        <p:blipFill>
          <a:blip r:embed="rId3" cstate="print"/>
          <a:stretch>
            <a:fillRect/>
          </a:stretch>
        </p:blipFill>
        <p:spPr>
          <a:xfrm>
            <a:off x="611188" y="4930775"/>
            <a:ext cx="2998787" cy="1682750"/>
          </a:xfrm>
          <a:prstGeom prst="rect">
            <a:avLst/>
          </a:prstGeom>
          <a:ln>
            <a:solidFill>
              <a:schemeClr val="tx1">
                <a:lumMod val="50000"/>
                <a:lumOff val="50000"/>
              </a:schemeClr>
            </a:solidFill>
          </a:ln>
        </p:spPr>
      </p:pic>
      <p:pic>
        <p:nvPicPr>
          <p:cNvPr id="10" name="Picture 9"/>
          <p:cNvPicPr>
            <a:picLocks noChangeAspect="1"/>
          </p:cNvPicPr>
          <p:nvPr/>
        </p:nvPicPr>
        <p:blipFill>
          <a:blip r:embed="rId4" cstate="print"/>
          <a:stretch>
            <a:fillRect/>
          </a:stretch>
        </p:blipFill>
        <p:spPr>
          <a:xfrm>
            <a:off x="6186488" y="4903788"/>
            <a:ext cx="2244725" cy="1684337"/>
          </a:xfrm>
          <a:prstGeom prst="rect">
            <a:avLst/>
          </a:prstGeom>
          <a:ln>
            <a:solidFill>
              <a:schemeClr val="tx1">
                <a:lumMod val="50000"/>
                <a:lumOff val="50000"/>
              </a:schemeClr>
            </a:solidFill>
          </a:ln>
        </p:spPr>
      </p:pic>
      <p:pic>
        <p:nvPicPr>
          <p:cNvPr id="19463"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06394" y="332656"/>
            <a:ext cx="8229600" cy="1143000"/>
          </a:xfrm>
        </p:spPr>
        <p:txBody>
          <a:bodyPr/>
          <a:lstStyle/>
          <a:p>
            <a:pPr eaLnBrk="1" hangingPunct="1"/>
            <a:r>
              <a:rPr lang="en-US" altLang="en-US" sz="4000" smtClean="0">
                <a:solidFill>
                  <a:srgbClr val="FF6600"/>
                </a:solidFill>
                <a:latin typeface="Bodoni MT Black" pitchFamily="18" charset="0"/>
              </a:rPr>
              <a:t>SUNLOVE COPE (EUNOS) </a:t>
            </a:r>
            <a:endParaRPr lang="en-SG" altLang="en-US" sz="4000" smtClean="0">
              <a:solidFill>
                <a:srgbClr val="FF6600"/>
              </a:solidFill>
              <a:latin typeface="Bodoni MT Black" pitchFamily="18" charset="0"/>
            </a:endParaRPr>
          </a:p>
        </p:txBody>
      </p:sp>
      <p:sp>
        <p:nvSpPr>
          <p:cNvPr id="21507" name="TextBox 2"/>
          <p:cNvSpPr txBox="1">
            <a:spLocks noChangeArrowheads="1"/>
          </p:cNvSpPr>
          <p:nvPr/>
        </p:nvSpPr>
        <p:spPr bwMode="auto">
          <a:xfrm>
            <a:off x="1489642" y="1700808"/>
            <a:ext cx="59753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sz="2000" dirty="0">
                <a:latin typeface="Estrangelo Edessa" pitchFamily="66" charset="0"/>
                <a:cs typeface="Estrangelo Edessa" pitchFamily="66" charset="0"/>
              </a:rPr>
              <a:t>Community Outreach </a:t>
            </a:r>
            <a:r>
              <a:rPr lang="en-US" altLang="en-US" sz="2000" dirty="0" err="1">
                <a:latin typeface="Estrangelo Edessa" pitchFamily="66" charset="0"/>
                <a:cs typeface="Estrangelo Edessa" pitchFamily="66" charset="0"/>
              </a:rPr>
              <a:t>Programmes</a:t>
            </a:r>
            <a:r>
              <a:rPr lang="en-US" altLang="en-US" sz="2000" dirty="0">
                <a:latin typeface="Estrangelo Edessa" pitchFamily="66" charset="0"/>
                <a:cs typeface="Estrangelo Edessa" pitchFamily="66" charset="0"/>
              </a:rPr>
              <a:t> for Elderly (COPE)</a:t>
            </a:r>
          </a:p>
          <a:p>
            <a:pPr eaLnBrk="1" hangingPunct="1">
              <a:buFont typeface="Wingdings" pitchFamily="2" charset="2"/>
              <a:buChar char="Ø"/>
            </a:pPr>
            <a:r>
              <a:rPr lang="en-US" altLang="en-US" sz="2000" dirty="0">
                <a:latin typeface="Estrangelo Edessa" pitchFamily="66" charset="0"/>
                <a:cs typeface="Estrangelo Edessa" pitchFamily="66" charset="0"/>
              </a:rPr>
              <a:t>Number of Beneficiaries: 150</a:t>
            </a:r>
          </a:p>
          <a:p>
            <a:pPr eaLnBrk="1" hangingPunct="1">
              <a:buFont typeface="Wingdings" pitchFamily="2" charset="2"/>
              <a:buChar char="Ø"/>
            </a:pPr>
            <a:r>
              <a:rPr lang="en-US" altLang="en-US" sz="2000" dirty="0">
                <a:latin typeface="Estrangelo Edessa" pitchFamily="66" charset="0"/>
                <a:cs typeface="Estrangelo Edessa" pitchFamily="66" charset="0"/>
              </a:rPr>
              <a:t>Supported By: South East CDC</a:t>
            </a:r>
            <a:endParaRPr lang="en-SG" altLang="en-US" sz="2000" dirty="0">
              <a:latin typeface="Estrangelo Edessa" pitchFamily="66" charset="0"/>
              <a:cs typeface="Estrangelo Edessa" pitchFamily="66" charset="0"/>
            </a:endParaRPr>
          </a:p>
        </p:txBody>
      </p:sp>
      <p:pic>
        <p:nvPicPr>
          <p:cNvPr id="4" name="Picture 3"/>
          <p:cNvPicPr>
            <a:picLocks noChangeAspect="1"/>
          </p:cNvPicPr>
          <p:nvPr/>
        </p:nvPicPr>
        <p:blipFill>
          <a:blip r:embed="rId2" cstate="print"/>
          <a:stretch>
            <a:fillRect/>
          </a:stretch>
        </p:blipFill>
        <p:spPr>
          <a:xfrm rot="21207738">
            <a:off x="750239" y="3404582"/>
            <a:ext cx="3516313" cy="2636837"/>
          </a:xfrm>
          <a:prstGeom prst="rect">
            <a:avLst/>
          </a:prstGeom>
          <a:effectLst>
            <a:outerShdw blurRad="88900" dist="76200" dir="3360000" sx="102000" sy="102000" algn="ctr" rotWithShape="0">
              <a:srgbClr val="000000">
                <a:alpha val="78000"/>
              </a:srgbClr>
            </a:outerShdw>
          </a:effectLst>
        </p:spPr>
      </p:pic>
      <p:pic>
        <p:nvPicPr>
          <p:cNvPr id="5" name="Picture 4"/>
          <p:cNvPicPr>
            <a:picLocks noChangeAspect="1"/>
          </p:cNvPicPr>
          <p:nvPr/>
        </p:nvPicPr>
        <p:blipFill>
          <a:blip r:embed="rId3" cstate="print"/>
          <a:stretch>
            <a:fillRect/>
          </a:stretch>
        </p:blipFill>
        <p:spPr>
          <a:xfrm rot="400400">
            <a:off x="4690414" y="3407757"/>
            <a:ext cx="3514725" cy="2636837"/>
          </a:xfrm>
          <a:prstGeom prst="rect">
            <a:avLst/>
          </a:prstGeom>
          <a:effectLst>
            <a:outerShdw blurRad="88900" dist="76200" dir="3360000" sx="102000" sy="102000" algn="ctr" rotWithShape="0">
              <a:srgbClr val="000000">
                <a:alpha val="78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550" y="554038"/>
            <a:ext cx="7967663"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SUNLOVE HOUGANG WELLNESS CENTRE</a:t>
            </a:r>
            <a:endParaRPr lang="en-SG" sz="4000" dirty="0">
              <a:solidFill>
                <a:srgbClr val="FF6600"/>
              </a:solidFill>
              <a:latin typeface="Bodoni MT Black" pitchFamily="18" charset="0"/>
            </a:endParaRPr>
          </a:p>
        </p:txBody>
      </p:sp>
      <p:sp>
        <p:nvSpPr>
          <p:cNvPr id="22531" name="TextBox 2"/>
          <p:cNvSpPr txBox="1">
            <a:spLocks noChangeArrowheads="1"/>
          </p:cNvSpPr>
          <p:nvPr/>
        </p:nvSpPr>
        <p:spPr bwMode="auto">
          <a:xfrm>
            <a:off x="2159000" y="2133600"/>
            <a:ext cx="47529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sz="2000">
                <a:latin typeface="Estrangelo Edessa" pitchFamily="66" charset="0"/>
                <a:cs typeface="Estrangelo Edessa" pitchFamily="66" charset="0"/>
              </a:rPr>
              <a:t>Started in February 14, 2008 </a:t>
            </a:r>
          </a:p>
          <a:p>
            <a:pPr eaLnBrk="1" hangingPunct="1">
              <a:buFont typeface="Wingdings" pitchFamily="2" charset="2"/>
              <a:buChar char="Ø"/>
            </a:pPr>
            <a:r>
              <a:rPr lang="en-US" altLang="en-US" sz="2000">
                <a:latin typeface="Estrangelo Edessa" pitchFamily="66" charset="0"/>
                <a:cs typeface="Estrangelo Edessa" pitchFamily="66" charset="0"/>
              </a:rPr>
              <a:t>Number of Beneficiaries: 100 </a:t>
            </a:r>
          </a:p>
          <a:p>
            <a:pPr eaLnBrk="1" hangingPunct="1">
              <a:buFont typeface="Wingdings" pitchFamily="2" charset="2"/>
              <a:buChar char="Ø"/>
            </a:pPr>
            <a:r>
              <a:rPr lang="en-US" altLang="en-US" sz="2000">
                <a:latin typeface="Estrangelo Edessa" pitchFamily="66" charset="0"/>
                <a:cs typeface="Estrangelo Edessa" pitchFamily="66" charset="0"/>
              </a:rPr>
              <a:t>Supported by: Hougang CCC and Sunlove </a:t>
            </a:r>
            <a:endParaRPr lang="en-SG" altLang="en-US" sz="2000">
              <a:latin typeface="Estrangelo Edessa" pitchFamily="66" charset="0"/>
              <a:cs typeface="Estrangelo Edessa" pitchFamily="66" charset="0"/>
            </a:endParaRPr>
          </a:p>
        </p:txBody>
      </p:sp>
      <p:pic>
        <p:nvPicPr>
          <p:cNvPr id="1026" name="Picture 2"/>
          <p:cNvPicPr>
            <a:picLocks noChangeAspect="1" noChangeArrowheads="1"/>
          </p:cNvPicPr>
          <p:nvPr/>
        </p:nvPicPr>
        <p:blipFill>
          <a:blip r:embed="rId2" cstate="print"/>
          <a:srcRect/>
          <a:stretch>
            <a:fillRect/>
          </a:stretch>
        </p:blipFill>
        <p:spPr bwMode="auto">
          <a:xfrm>
            <a:off x="704850" y="3743325"/>
            <a:ext cx="2527300" cy="1879600"/>
          </a:xfrm>
          <a:prstGeom prst="rect">
            <a:avLst/>
          </a:prstGeom>
          <a:noFill/>
          <a:ln w="9525">
            <a:solidFill>
              <a:schemeClr val="tx1">
                <a:lumMod val="50000"/>
                <a:lumOff val="50000"/>
              </a:schemeClr>
            </a:solidFill>
            <a:miter lim="800000"/>
            <a:headEnd/>
            <a:tailEnd/>
          </a:ln>
          <a:effectLst/>
          <a:extLst/>
        </p:spPr>
      </p:pic>
      <p:pic>
        <p:nvPicPr>
          <p:cNvPr id="1027" name="Picture 3"/>
          <p:cNvPicPr>
            <a:picLocks noChangeAspect="1" noChangeArrowheads="1"/>
          </p:cNvPicPr>
          <p:nvPr/>
        </p:nvPicPr>
        <p:blipFill>
          <a:blip r:embed="rId3" cstate="print"/>
          <a:srcRect/>
          <a:stretch>
            <a:fillRect/>
          </a:stretch>
        </p:blipFill>
        <p:spPr bwMode="auto">
          <a:xfrm>
            <a:off x="3244850" y="3741738"/>
            <a:ext cx="2581275" cy="1881187"/>
          </a:xfrm>
          <a:prstGeom prst="rect">
            <a:avLst/>
          </a:prstGeom>
          <a:noFill/>
          <a:ln w="9525">
            <a:solidFill>
              <a:schemeClr val="tx1">
                <a:lumMod val="50000"/>
                <a:lumOff val="50000"/>
              </a:schemeClr>
            </a:solidFill>
            <a:miter lim="800000"/>
            <a:headEnd/>
            <a:tailEnd/>
          </a:ln>
          <a:effectLst/>
          <a:extLst/>
        </p:spPr>
      </p:pic>
      <p:pic>
        <p:nvPicPr>
          <p:cNvPr id="1028" name="Picture 4"/>
          <p:cNvPicPr>
            <a:picLocks noChangeAspect="1" noChangeArrowheads="1"/>
          </p:cNvPicPr>
          <p:nvPr/>
        </p:nvPicPr>
        <p:blipFill>
          <a:blip r:embed="rId4" cstate="print"/>
          <a:srcRect/>
          <a:stretch>
            <a:fillRect/>
          </a:stretch>
        </p:blipFill>
        <p:spPr bwMode="auto">
          <a:xfrm>
            <a:off x="5826125" y="3743325"/>
            <a:ext cx="2549525" cy="1879600"/>
          </a:xfrm>
          <a:prstGeom prst="rect">
            <a:avLst/>
          </a:prstGeom>
          <a:noFill/>
          <a:ln w="9525">
            <a:solidFill>
              <a:schemeClr val="tx1">
                <a:lumMod val="50000"/>
                <a:lumOff val="50000"/>
              </a:schemeClr>
            </a:solidFill>
            <a:miter lim="800000"/>
            <a:headEnd/>
            <a:tailEnd/>
          </a:ln>
          <a:effectLst/>
          <a:extLst/>
        </p:spPr>
      </p:pic>
      <p:sp>
        <p:nvSpPr>
          <p:cNvPr id="22535" name="TextBox 6"/>
          <p:cNvSpPr txBox="1">
            <a:spLocks noChangeArrowheads="1"/>
          </p:cNvSpPr>
          <p:nvPr/>
        </p:nvSpPr>
        <p:spPr bwMode="auto">
          <a:xfrm>
            <a:off x="3419475" y="5743575"/>
            <a:ext cx="1887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
            </a:pPr>
            <a:r>
              <a:rPr lang="en-US" altLang="en-US">
                <a:latin typeface="Estrangelo Edessa" pitchFamily="66" charset="0"/>
                <a:cs typeface="Estrangelo Edessa" pitchFamily="66" charset="0"/>
              </a:rPr>
              <a:t>Magic Session</a:t>
            </a:r>
            <a:endParaRPr lang="en-SG" altLang="en-US">
              <a:latin typeface="Estrangelo Edessa" pitchFamily="66" charset="0"/>
              <a:cs typeface="Estrangelo Edessa" pitchFamily="66" charset="0"/>
            </a:endParaRPr>
          </a:p>
        </p:txBody>
      </p:sp>
      <p:sp>
        <p:nvSpPr>
          <p:cNvPr id="22536" name="TextBox 7"/>
          <p:cNvSpPr txBox="1">
            <a:spLocks noChangeArrowheads="1"/>
          </p:cNvSpPr>
          <p:nvPr/>
        </p:nvSpPr>
        <p:spPr bwMode="auto">
          <a:xfrm>
            <a:off x="827088" y="5734050"/>
            <a:ext cx="2038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
            </a:pPr>
            <a:r>
              <a:rPr lang="en-US" altLang="en-US">
                <a:latin typeface="Estrangelo Edessa" pitchFamily="66" charset="0"/>
                <a:cs typeface="Estrangelo Edessa" pitchFamily="66" charset="0"/>
              </a:rPr>
              <a:t>Light Exercise </a:t>
            </a:r>
            <a:endParaRPr lang="en-SG" altLang="en-US">
              <a:latin typeface="Estrangelo Edessa" pitchFamily="66" charset="0"/>
              <a:cs typeface="Estrangelo Edessa" pitchFamily="66" charset="0"/>
            </a:endParaRPr>
          </a:p>
        </p:txBody>
      </p:sp>
      <p:sp>
        <p:nvSpPr>
          <p:cNvPr id="22537" name="TextBox 8"/>
          <p:cNvSpPr txBox="1">
            <a:spLocks noChangeArrowheads="1"/>
          </p:cNvSpPr>
          <p:nvPr/>
        </p:nvSpPr>
        <p:spPr bwMode="auto">
          <a:xfrm>
            <a:off x="6011863" y="5734050"/>
            <a:ext cx="2128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
            </a:pPr>
            <a:r>
              <a:rPr lang="en-US" altLang="en-US">
                <a:latin typeface="Estrangelo Edessa" pitchFamily="66" charset="0"/>
                <a:cs typeface="Estrangelo Edessa" pitchFamily="66" charset="0"/>
              </a:rPr>
              <a:t>Taji Rhythmic Ball</a:t>
            </a:r>
            <a:endParaRPr lang="en-SG" altLang="en-US">
              <a:latin typeface="Estrangelo Edessa" pitchFamily="66" charset="0"/>
              <a:cs typeface="Estrangelo Edessa" pitchFamily="66" charset="0"/>
            </a:endParaRPr>
          </a:p>
        </p:txBody>
      </p:sp>
      <p:pic>
        <p:nvPicPr>
          <p:cNvPr id="22538" name="Picture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774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033463" y="115888"/>
            <a:ext cx="7632700" cy="1798637"/>
          </a:xfrm>
        </p:spPr>
        <p:txBody>
          <a:bodyPr/>
          <a:lstStyle/>
          <a:p>
            <a:pPr eaLnBrk="1" hangingPunct="1"/>
            <a:r>
              <a:rPr lang="en-US" altLang="en-US" sz="3600" smtClean="0">
                <a:solidFill>
                  <a:srgbClr val="FF6600"/>
                </a:solidFill>
                <a:latin typeface="Bodoni MT Black" pitchFamily="18" charset="0"/>
              </a:rPr>
              <a:t>BRIEF HISTORY OF SUNLOVE HOME</a:t>
            </a:r>
            <a:endParaRPr lang="en-SG" altLang="en-US" sz="3600" smtClean="0">
              <a:solidFill>
                <a:srgbClr val="FF6600"/>
              </a:solidFill>
              <a:latin typeface="Bodoni MT Black" pitchFamily="18" charset="0"/>
            </a:endParaRPr>
          </a:p>
        </p:txBody>
      </p:sp>
      <p:sp>
        <p:nvSpPr>
          <p:cNvPr id="3" name="TextBox 2"/>
          <p:cNvSpPr txBox="1"/>
          <p:nvPr/>
        </p:nvSpPr>
        <p:spPr>
          <a:xfrm>
            <a:off x="833438" y="2276475"/>
            <a:ext cx="7612062" cy="3478213"/>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r>
              <a:rPr lang="en-US" sz="2000" dirty="0">
                <a:solidFill>
                  <a:schemeClr val="tx1">
                    <a:lumMod val="95000"/>
                    <a:lumOff val="5000"/>
                  </a:schemeClr>
                </a:solidFill>
                <a:latin typeface="Estrangelo Edessa" pitchFamily="66" charset="0"/>
                <a:cs typeface="Estrangelo Edessa" pitchFamily="66" charset="0"/>
              </a:rPr>
              <a:t>In 1986, founding member Mr. Wee Lin converted an unused chicken farm, to a makeshift home to house 20 psychiatric patients. </a:t>
            </a:r>
          </a:p>
          <a:p>
            <a:pPr marL="285750" indent="-285750" fontAlgn="auto">
              <a:spcBef>
                <a:spcPts val="0"/>
              </a:spcBef>
              <a:spcAft>
                <a:spcPts val="0"/>
              </a:spcAft>
              <a:buFont typeface="Wingdings" pitchFamily="2" charset="2"/>
              <a:buChar char="Ø"/>
              <a:defRPr/>
            </a:pPr>
            <a:endParaRPr lang="en-US" sz="2000" dirty="0">
              <a:solidFill>
                <a:schemeClr val="tx1">
                  <a:lumMod val="95000"/>
                  <a:lumOff val="5000"/>
                </a:schemeClr>
              </a:solidFill>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solidFill>
                  <a:schemeClr val="tx1">
                    <a:lumMod val="95000"/>
                    <a:lumOff val="5000"/>
                  </a:schemeClr>
                </a:solidFill>
                <a:latin typeface="Estrangelo Edessa" pitchFamily="66" charset="0"/>
                <a:cs typeface="Estrangelo Edessa" pitchFamily="66" charset="0"/>
              </a:rPr>
              <a:t>From that time onwards, the Home moved to Trafalgar Home converted and refurbished to take in mentally infirmed patients. </a:t>
            </a:r>
          </a:p>
          <a:p>
            <a:pPr marL="285750" indent="-285750" fontAlgn="auto">
              <a:spcBef>
                <a:spcPts val="0"/>
              </a:spcBef>
              <a:spcAft>
                <a:spcPts val="0"/>
              </a:spcAft>
              <a:buFont typeface="Wingdings" pitchFamily="2" charset="2"/>
              <a:buChar char="Ø"/>
              <a:defRPr/>
            </a:pPr>
            <a:endParaRPr lang="en-US" sz="2000" dirty="0">
              <a:solidFill>
                <a:schemeClr val="tx1">
                  <a:lumMod val="95000"/>
                  <a:lumOff val="5000"/>
                </a:schemeClr>
              </a:solidFill>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solidFill>
                  <a:schemeClr val="tx1">
                    <a:lumMod val="95000"/>
                    <a:lumOff val="5000"/>
                  </a:schemeClr>
                </a:solidFill>
                <a:latin typeface="Estrangelo Edessa" pitchFamily="66" charset="0"/>
                <a:cs typeface="Estrangelo Edessa" pitchFamily="66" charset="0"/>
              </a:rPr>
              <a:t>Year 2000, </a:t>
            </a:r>
            <a:r>
              <a:rPr lang="en-US" sz="2000" dirty="0" err="1">
                <a:solidFill>
                  <a:schemeClr val="tx1">
                    <a:lumMod val="95000"/>
                    <a:lumOff val="5000"/>
                  </a:schemeClr>
                </a:solidFill>
                <a:latin typeface="Estrangelo Edessa" pitchFamily="66" charset="0"/>
                <a:cs typeface="Estrangelo Edessa" pitchFamily="66" charset="0"/>
              </a:rPr>
              <a:t>Sunlove</a:t>
            </a:r>
            <a:r>
              <a:rPr lang="en-US" sz="2000" dirty="0">
                <a:solidFill>
                  <a:schemeClr val="tx1">
                    <a:lumMod val="95000"/>
                    <a:lumOff val="5000"/>
                  </a:schemeClr>
                </a:solidFill>
                <a:latin typeface="Estrangelo Edessa" pitchFamily="66" charset="0"/>
                <a:cs typeface="Estrangelo Edessa" pitchFamily="66" charset="0"/>
              </a:rPr>
              <a:t> was given a land to build new home with new facilities. 90% of the building project funded by the Ministry of Health. </a:t>
            </a:r>
          </a:p>
          <a:p>
            <a:pPr marL="285750" indent="-285750" fontAlgn="auto">
              <a:spcBef>
                <a:spcPts val="0"/>
              </a:spcBef>
              <a:spcAft>
                <a:spcPts val="0"/>
              </a:spcAft>
              <a:buFont typeface="Wingdings" pitchFamily="2" charset="2"/>
              <a:buChar char="Ø"/>
              <a:defRPr/>
            </a:pPr>
            <a:endParaRPr lang="en-US" sz="2000" dirty="0">
              <a:solidFill>
                <a:schemeClr val="tx1">
                  <a:lumMod val="95000"/>
                  <a:lumOff val="5000"/>
                </a:schemeClr>
              </a:solidFill>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solidFill>
                  <a:schemeClr val="tx1">
                    <a:lumMod val="95000"/>
                    <a:lumOff val="5000"/>
                  </a:schemeClr>
                </a:solidFill>
                <a:latin typeface="Estrangelo Edessa" pitchFamily="66" charset="0"/>
                <a:cs typeface="Estrangelo Edessa" pitchFamily="66" charset="0"/>
              </a:rPr>
              <a:t>Finally in 15</a:t>
            </a:r>
            <a:r>
              <a:rPr lang="en-US" sz="2000" baseline="30000" dirty="0">
                <a:solidFill>
                  <a:schemeClr val="tx1">
                    <a:lumMod val="95000"/>
                    <a:lumOff val="5000"/>
                  </a:schemeClr>
                </a:solidFill>
                <a:latin typeface="Estrangelo Edessa" pitchFamily="66" charset="0"/>
                <a:cs typeface="Estrangelo Edessa" pitchFamily="66" charset="0"/>
              </a:rPr>
              <a:t>th</a:t>
            </a:r>
            <a:r>
              <a:rPr lang="en-US" sz="2000" dirty="0">
                <a:solidFill>
                  <a:schemeClr val="tx1">
                    <a:lumMod val="95000"/>
                    <a:lumOff val="5000"/>
                  </a:schemeClr>
                </a:solidFill>
                <a:latin typeface="Estrangelo Edessa" pitchFamily="66" charset="0"/>
                <a:cs typeface="Estrangelo Edessa" pitchFamily="66" charset="0"/>
              </a:rPr>
              <a:t> January 2005, residents were relocated to the new building and where operations commenced. </a:t>
            </a:r>
            <a:endParaRPr lang="en-SG" sz="2000" dirty="0">
              <a:solidFill>
                <a:schemeClr val="tx1">
                  <a:lumMod val="95000"/>
                  <a:lumOff val="5000"/>
                </a:schemeClr>
              </a:solidFill>
              <a:latin typeface="Estrangelo Edessa" pitchFamily="66" charset="0"/>
              <a:cs typeface="Estrangelo Edessa" pitchFamily="66" charset="0"/>
            </a:endParaRPr>
          </a:p>
        </p:txBody>
      </p:sp>
      <p:pic>
        <p:nvPicPr>
          <p:cNvPr id="307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404813"/>
            <a:ext cx="8305800"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SUNLOVE FREE MEDICAL SERVICES </a:t>
            </a:r>
            <a:endParaRPr lang="en-SG" sz="4000" dirty="0">
              <a:solidFill>
                <a:srgbClr val="FF6600"/>
              </a:solidFill>
              <a:latin typeface="Bodoni MT Black" pitchFamily="18" charset="0"/>
            </a:endParaRPr>
          </a:p>
        </p:txBody>
      </p:sp>
      <p:sp>
        <p:nvSpPr>
          <p:cNvPr id="24579" name="TextBox 2"/>
          <p:cNvSpPr txBox="1">
            <a:spLocks noChangeArrowheads="1"/>
          </p:cNvSpPr>
          <p:nvPr/>
        </p:nvSpPr>
        <p:spPr bwMode="auto">
          <a:xfrm>
            <a:off x="755576" y="1513703"/>
            <a:ext cx="403225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Calibri" pitchFamily="34" charset="0"/>
              <a:buAutoNum type="arabicPeriod"/>
            </a:pPr>
            <a:r>
              <a:rPr lang="en-US" altLang="en-US" dirty="0" err="1">
                <a:latin typeface="Estrangelo Edessa" pitchFamily="66" charset="0"/>
                <a:cs typeface="Estrangelo Edessa" pitchFamily="66" charset="0"/>
              </a:rPr>
              <a:t>Serangoon</a:t>
            </a:r>
            <a:r>
              <a:rPr lang="en-US" altLang="en-US" dirty="0">
                <a:latin typeface="Estrangelo Edessa" pitchFamily="66" charset="0"/>
                <a:cs typeface="Estrangelo Edessa" pitchFamily="66" charset="0"/>
              </a:rPr>
              <a:t> North CC </a:t>
            </a:r>
          </a:p>
          <a:p>
            <a:pPr marL="457200" indent="-457200" eaLnBrk="1" hangingPunct="1">
              <a:buAutoNum type="arabicPeriod" startAt="2"/>
            </a:pPr>
            <a:r>
              <a:rPr lang="en-US" altLang="en-US" dirty="0" smtClean="0">
                <a:latin typeface="Estrangelo Edessa" pitchFamily="66" charset="0"/>
                <a:cs typeface="Estrangelo Edessa" pitchFamily="66" charset="0"/>
              </a:rPr>
              <a:t>Chai Chee </a:t>
            </a:r>
            <a:r>
              <a:rPr lang="en-US" altLang="en-US" dirty="0" err="1" smtClean="0">
                <a:latin typeface="Estrangelo Edessa" pitchFamily="66" charset="0"/>
                <a:cs typeface="Estrangelo Edessa" pitchFamily="66" charset="0"/>
              </a:rPr>
              <a:t>Neighbourhood</a:t>
            </a:r>
            <a:r>
              <a:rPr lang="en-US" altLang="en-US" dirty="0" smtClean="0">
                <a:latin typeface="Estrangelo Edessa" pitchFamily="66" charset="0"/>
                <a:cs typeface="Estrangelo Edessa" pitchFamily="66" charset="0"/>
              </a:rPr>
              <a:t> Link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418 </a:t>
            </a:r>
            <a:r>
              <a:rPr lang="en-US" altLang="en-US" dirty="0" err="1" smtClean="0">
                <a:latin typeface="Estrangelo Edessa" pitchFamily="66" charset="0"/>
                <a:cs typeface="Estrangelo Edessa" pitchFamily="66" charset="0"/>
              </a:rPr>
              <a:t>Ang</a:t>
            </a:r>
            <a:r>
              <a:rPr lang="en-US" altLang="en-US" dirty="0" smtClean="0">
                <a:latin typeface="Estrangelo Edessa" pitchFamily="66" charset="0"/>
                <a:cs typeface="Estrangelo Edessa" pitchFamily="66" charset="0"/>
              </a:rPr>
              <a:t> Mo Kio (</a:t>
            </a:r>
            <a:r>
              <a:rPr lang="en-US" altLang="en-US" dirty="0" err="1" smtClean="0">
                <a:latin typeface="Estrangelo Edessa" pitchFamily="66" charset="0"/>
                <a:cs typeface="Estrangelo Edessa" pitchFamily="66" charset="0"/>
              </a:rPr>
              <a:t>Teck</a:t>
            </a:r>
            <a:r>
              <a:rPr lang="en-US" altLang="en-US" dirty="0" smtClean="0">
                <a:latin typeface="Estrangelo Edessa" pitchFamily="66" charset="0"/>
                <a:cs typeface="Estrangelo Edessa" pitchFamily="66" charset="0"/>
              </a:rPr>
              <a:t> Ghee)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235 Bukit </a:t>
            </a:r>
            <a:r>
              <a:rPr lang="en-US" altLang="en-US" dirty="0" err="1" smtClean="0">
                <a:latin typeface="Estrangelo Edessa" pitchFamily="66" charset="0"/>
                <a:cs typeface="Estrangelo Edessa" pitchFamily="66" charset="0"/>
              </a:rPr>
              <a:t>Batok</a:t>
            </a:r>
            <a:r>
              <a:rPr lang="en-US" altLang="en-US" dirty="0" smtClean="0">
                <a:latin typeface="Estrangelo Edessa" pitchFamily="66" charset="0"/>
                <a:cs typeface="Estrangelo Edessa" pitchFamily="66" charset="0"/>
              </a:rPr>
              <a:t>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624 </a:t>
            </a:r>
            <a:r>
              <a:rPr lang="en-US" altLang="en-US" dirty="0" err="1" smtClean="0">
                <a:latin typeface="Estrangelo Edessa" pitchFamily="66" charset="0"/>
                <a:cs typeface="Estrangelo Edessa" pitchFamily="66" charset="0"/>
              </a:rPr>
              <a:t>Ang</a:t>
            </a:r>
            <a:r>
              <a:rPr lang="en-US" altLang="en-US" dirty="0" smtClean="0">
                <a:latin typeface="Estrangelo Edessa" pitchFamily="66" charset="0"/>
                <a:cs typeface="Estrangelo Edessa" pitchFamily="66" charset="0"/>
              </a:rPr>
              <a:t> Mo Kio Ave 4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3 </a:t>
            </a:r>
            <a:r>
              <a:rPr lang="en-US" altLang="en-US" dirty="0" err="1" smtClean="0">
                <a:latin typeface="Estrangelo Edessa" pitchFamily="66" charset="0"/>
                <a:cs typeface="Estrangelo Edessa" pitchFamily="66" charset="0"/>
              </a:rPr>
              <a:t>Marsiling</a:t>
            </a:r>
            <a:r>
              <a:rPr lang="en-US" altLang="en-US" dirty="0" smtClean="0">
                <a:latin typeface="Estrangelo Edessa" pitchFamily="66" charset="0"/>
                <a:cs typeface="Estrangelo Edessa" pitchFamily="66" charset="0"/>
              </a:rPr>
              <a:t>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557 </a:t>
            </a:r>
            <a:r>
              <a:rPr lang="en-US" altLang="en-US" dirty="0" err="1" smtClean="0">
                <a:latin typeface="Estrangelo Edessa" pitchFamily="66" charset="0"/>
                <a:cs typeface="Estrangelo Edessa" pitchFamily="66" charset="0"/>
              </a:rPr>
              <a:t>Ang</a:t>
            </a:r>
            <a:r>
              <a:rPr lang="en-US" altLang="en-US" dirty="0" smtClean="0">
                <a:latin typeface="Estrangelo Edessa" pitchFamily="66" charset="0"/>
                <a:cs typeface="Estrangelo Edessa" pitchFamily="66" charset="0"/>
              </a:rPr>
              <a:t> Mo Kio Rehab Ave 8 </a:t>
            </a:r>
          </a:p>
          <a:p>
            <a:pPr marL="457200" indent="-457200" eaLnBrk="1" hangingPunct="1">
              <a:buAutoNum type="arabicPeriod" startAt="2"/>
            </a:pPr>
            <a:r>
              <a:rPr lang="en-US" altLang="en-US" dirty="0" err="1" smtClean="0">
                <a:latin typeface="Estrangelo Edessa" pitchFamily="66" charset="0"/>
                <a:cs typeface="Estrangelo Edessa" pitchFamily="66" charset="0"/>
              </a:rPr>
              <a:t>Hougang</a:t>
            </a:r>
            <a:r>
              <a:rPr lang="en-US" altLang="en-US" dirty="0" smtClean="0">
                <a:latin typeface="Estrangelo Edessa" pitchFamily="66" charset="0"/>
                <a:cs typeface="Estrangelo Edessa" pitchFamily="66" charset="0"/>
              </a:rPr>
              <a:t> CC </a:t>
            </a:r>
            <a:r>
              <a:rPr lang="en-US" altLang="en-US" dirty="0" err="1" smtClean="0">
                <a:latin typeface="Estrangelo Edessa" pitchFamily="66" charset="0"/>
                <a:cs typeface="Estrangelo Edessa" pitchFamily="66" charset="0"/>
              </a:rPr>
              <a:t>Hougang</a:t>
            </a:r>
            <a:r>
              <a:rPr lang="en-US" altLang="en-US" dirty="0" smtClean="0">
                <a:latin typeface="Estrangelo Edessa" pitchFamily="66" charset="0"/>
                <a:cs typeface="Estrangelo Edessa" pitchFamily="66" charset="0"/>
              </a:rPr>
              <a:t> Ave 3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10 </a:t>
            </a:r>
            <a:r>
              <a:rPr lang="en-US" altLang="en-US" dirty="0" err="1" smtClean="0">
                <a:latin typeface="Estrangelo Edessa" pitchFamily="66" charset="0"/>
                <a:cs typeface="Estrangelo Edessa" pitchFamily="66" charset="0"/>
              </a:rPr>
              <a:t>Eunos</a:t>
            </a:r>
            <a:r>
              <a:rPr lang="en-US" altLang="en-US" dirty="0" smtClean="0">
                <a:latin typeface="Estrangelo Edessa" pitchFamily="66" charset="0"/>
                <a:cs typeface="Estrangelo Edessa" pitchFamily="66" charset="0"/>
              </a:rPr>
              <a:t> Crescent </a:t>
            </a:r>
          </a:p>
          <a:p>
            <a:pPr marL="457200" indent="-457200" eaLnBrk="1" hangingPunct="1">
              <a:buAutoNum type="arabicPeriod" startAt="2"/>
            </a:pPr>
            <a:r>
              <a:rPr lang="en-US" altLang="en-US" dirty="0" err="1" smtClean="0">
                <a:latin typeface="Estrangelo Edessa" pitchFamily="66" charset="0"/>
                <a:cs typeface="Estrangelo Edessa" pitchFamily="66" charset="0"/>
              </a:rPr>
              <a:t>Jalan</a:t>
            </a:r>
            <a:r>
              <a:rPr lang="en-US" altLang="en-US" dirty="0" smtClean="0">
                <a:latin typeface="Estrangelo Edessa" pitchFamily="66" charset="0"/>
                <a:cs typeface="Estrangelo Edessa" pitchFamily="66" charset="0"/>
              </a:rPr>
              <a:t> </a:t>
            </a:r>
            <a:r>
              <a:rPr lang="en-US" altLang="en-US" dirty="0" err="1" smtClean="0">
                <a:latin typeface="Estrangelo Edessa" pitchFamily="66" charset="0"/>
                <a:cs typeface="Estrangelo Edessa" pitchFamily="66" charset="0"/>
              </a:rPr>
              <a:t>Balam</a:t>
            </a:r>
            <a:r>
              <a:rPr lang="en-US" altLang="en-US" dirty="0" smtClean="0">
                <a:latin typeface="Estrangelo Edessa" pitchFamily="66" charset="0"/>
                <a:cs typeface="Estrangelo Edessa" pitchFamily="66" charset="0"/>
              </a:rPr>
              <a:t> RC</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17 </a:t>
            </a:r>
            <a:r>
              <a:rPr lang="en-US" altLang="en-US" dirty="0" err="1" smtClean="0">
                <a:latin typeface="Estrangelo Edessa" pitchFamily="66" charset="0"/>
                <a:cs typeface="Estrangelo Edessa" pitchFamily="66" charset="0"/>
              </a:rPr>
              <a:t>Eunos</a:t>
            </a:r>
            <a:r>
              <a:rPr lang="en-US" altLang="en-US" dirty="0" smtClean="0">
                <a:latin typeface="Estrangelo Edessa" pitchFamily="66" charset="0"/>
                <a:cs typeface="Estrangelo Edessa" pitchFamily="66" charset="0"/>
              </a:rPr>
              <a:t> Crescent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241 Bukit </a:t>
            </a:r>
            <a:r>
              <a:rPr lang="en-US" altLang="en-US" dirty="0" err="1" smtClean="0">
                <a:latin typeface="Estrangelo Edessa" pitchFamily="66" charset="0"/>
                <a:cs typeface="Estrangelo Edessa" pitchFamily="66" charset="0"/>
              </a:rPr>
              <a:t>Batok</a:t>
            </a:r>
            <a:r>
              <a:rPr lang="en-US" altLang="en-US" dirty="0" smtClean="0">
                <a:latin typeface="Estrangelo Edessa" pitchFamily="66" charset="0"/>
                <a:cs typeface="Estrangelo Edessa" pitchFamily="66" charset="0"/>
              </a:rPr>
              <a:t> </a:t>
            </a:r>
          </a:p>
          <a:p>
            <a:pPr marL="457200" indent="-457200" eaLnBrk="1" hangingPunct="1">
              <a:buAutoNum type="arabicPeriod" startAt="2"/>
            </a:pPr>
            <a:r>
              <a:rPr lang="en-US" altLang="en-US" dirty="0" smtClean="0">
                <a:latin typeface="Estrangelo Edessa" pitchFamily="66" charset="0"/>
                <a:cs typeface="Estrangelo Edessa" pitchFamily="66" charset="0"/>
              </a:rPr>
              <a:t>MKAC </a:t>
            </a:r>
          </a:p>
          <a:p>
            <a:pPr marL="457200" indent="-457200" eaLnBrk="1" hangingPunct="1">
              <a:buAutoNum type="arabicPeriod" startAt="2"/>
            </a:pPr>
            <a:r>
              <a:rPr lang="en-US" altLang="en-US" dirty="0" err="1" smtClean="0">
                <a:latin typeface="Estrangelo Edessa" pitchFamily="66" charset="0"/>
                <a:cs typeface="Estrangelo Edessa" pitchFamily="66" charset="0"/>
              </a:rPr>
              <a:t>Blk</a:t>
            </a:r>
            <a:r>
              <a:rPr lang="en-US" altLang="en-US" dirty="0" smtClean="0">
                <a:latin typeface="Estrangelo Edessa" pitchFamily="66" charset="0"/>
                <a:cs typeface="Estrangelo Edessa" pitchFamily="66" charset="0"/>
              </a:rPr>
              <a:t> 214 Bukit </a:t>
            </a:r>
            <a:r>
              <a:rPr lang="en-US" altLang="en-US" dirty="0" err="1" smtClean="0">
                <a:latin typeface="Estrangelo Edessa" pitchFamily="66" charset="0"/>
                <a:cs typeface="Estrangelo Edessa" pitchFamily="66" charset="0"/>
              </a:rPr>
              <a:t>Batok</a:t>
            </a:r>
            <a:r>
              <a:rPr lang="en-US" altLang="en-US" dirty="0" smtClean="0">
                <a:latin typeface="Estrangelo Edessa" pitchFamily="66" charset="0"/>
                <a:cs typeface="Estrangelo Edessa" pitchFamily="66" charset="0"/>
              </a:rPr>
              <a:t> </a:t>
            </a:r>
          </a:p>
          <a:p>
            <a:pPr marL="457200" indent="-457200" eaLnBrk="1" hangingPunct="1">
              <a:buAutoNum type="arabicPeriod" startAt="2"/>
            </a:pPr>
            <a:r>
              <a:rPr lang="en-US" altLang="en-US" dirty="0" err="1" smtClean="0">
                <a:latin typeface="Estrangelo Edessa" pitchFamily="66" charset="0"/>
                <a:cs typeface="Estrangelo Edessa" pitchFamily="66" charset="0"/>
              </a:rPr>
              <a:t>Sunlove</a:t>
            </a:r>
            <a:r>
              <a:rPr lang="en-US" altLang="en-US" dirty="0" smtClean="0">
                <a:latin typeface="Estrangelo Edessa" pitchFamily="66" charset="0"/>
                <a:cs typeface="Estrangelo Edessa" pitchFamily="66" charset="0"/>
              </a:rPr>
              <a:t> HQ </a:t>
            </a:r>
          </a:p>
          <a:p>
            <a:pPr marL="457200" indent="-457200" eaLnBrk="1" hangingPunct="1">
              <a:buAutoNum type="arabicPeriod" startAt="2"/>
            </a:pPr>
            <a:r>
              <a:rPr lang="en-US" altLang="en-US" dirty="0" err="1" smtClean="0">
                <a:latin typeface="Estrangelo Edessa" pitchFamily="66" charset="0"/>
                <a:cs typeface="Estrangelo Edessa" pitchFamily="66" charset="0"/>
              </a:rPr>
              <a:t>Sunlove</a:t>
            </a:r>
            <a:r>
              <a:rPr lang="en-US" altLang="en-US" dirty="0" smtClean="0">
                <a:latin typeface="Estrangelo Edessa" pitchFamily="66" charset="0"/>
                <a:cs typeface="Estrangelo Edessa" pitchFamily="66" charset="0"/>
              </a:rPr>
              <a:t> Home @IMH </a:t>
            </a:r>
          </a:p>
          <a:p>
            <a:pPr marL="457200" indent="-457200" eaLnBrk="1" hangingPunct="1">
              <a:buAutoNum type="arabicPeriod" startAt="2"/>
            </a:pPr>
            <a:r>
              <a:rPr lang="en-US" altLang="en-US" dirty="0" err="1" smtClean="0">
                <a:latin typeface="Estrangelo Edessa" pitchFamily="66" charset="0"/>
                <a:cs typeface="Estrangelo Edessa" pitchFamily="66" charset="0"/>
              </a:rPr>
              <a:t>Sunlove</a:t>
            </a:r>
            <a:r>
              <a:rPr lang="en-US" altLang="en-US" dirty="0" smtClean="0">
                <a:latin typeface="Estrangelo Edessa" pitchFamily="66" charset="0"/>
                <a:cs typeface="Estrangelo Edessa" pitchFamily="66" charset="0"/>
              </a:rPr>
              <a:t> Home @ SILRA </a:t>
            </a:r>
            <a:endParaRPr lang="en-US" altLang="en-US" dirty="0">
              <a:latin typeface="Estrangelo Edessa" pitchFamily="66" charset="0"/>
              <a:cs typeface="Estrangelo Edessa" pitchFamily="66" charset="0"/>
            </a:endParaRPr>
          </a:p>
        </p:txBody>
      </p:sp>
      <p:pic>
        <p:nvPicPr>
          <p:cNvPr id="4" name="Picture 3" descr="Serangon 9"/>
          <p:cNvPicPr>
            <a:picLocks noChangeAspect="1" noChangeArrowheads="1"/>
          </p:cNvPicPr>
          <p:nvPr/>
        </p:nvPicPr>
        <p:blipFill>
          <a:blip r:embed="rId2" cstate="print"/>
          <a:srcRect/>
          <a:stretch>
            <a:fillRect/>
          </a:stretch>
        </p:blipFill>
        <p:spPr bwMode="auto">
          <a:xfrm>
            <a:off x="5551203" y="2173201"/>
            <a:ext cx="2787609" cy="2111825"/>
          </a:xfrm>
          <a:prstGeom prst="rect">
            <a:avLst/>
          </a:prstGeom>
          <a:noFill/>
          <a:ln w="9525">
            <a:solidFill>
              <a:schemeClr val="tx1">
                <a:lumMod val="50000"/>
                <a:lumOff val="50000"/>
              </a:schemeClr>
            </a:solidFill>
            <a:miter lim="800000"/>
            <a:headEnd/>
            <a:tailEnd/>
          </a:ln>
          <a:extLst/>
        </p:spPr>
      </p:pic>
      <p:pic>
        <p:nvPicPr>
          <p:cNvPr id="5" name="Picture 4" descr="Serangon 1"/>
          <p:cNvPicPr>
            <a:picLocks noChangeAspect="1" noChangeArrowheads="1"/>
          </p:cNvPicPr>
          <p:nvPr/>
        </p:nvPicPr>
        <p:blipFill>
          <a:blip r:embed="rId3" cstate="print"/>
          <a:srcRect/>
          <a:stretch>
            <a:fillRect/>
          </a:stretch>
        </p:blipFill>
        <p:spPr bwMode="auto">
          <a:xfrm>
            <a:off x="6398960" y="4496940"/>
            <a:ext cx="2561619" cy="1872356"/>
          </a:xfrm>
          <a:prstGeom prst="rect">
            <a:avLst/>
          </a:prstGeom>
          <a:noFill/>
          <a:ln w="9525">
            <a:solidFill>
              <a:schemeClr val="tx1">
                <a:lumMod val="50000"/>
                <a:lumOff val="50000"/>
              </a:schemeClr>
            </a:solidFill>
            <a:miter lim="800000"/>
            <a:headEnd/>
            <a:tailEnd/>
          </a:ln>
          <a:extLst/>
        </p:spPr>
      </p:pic>
      <p:pic>
        <p:nvPicPr>
          <p:cNvPr id="6" name="Picture 5" descr="SSL11241"/>
          <p:cNvPicPr>
            <a:picLocks noChangeAspect="1" noChangeArrowheads="1"/>
          </p:cNvPicPr>
          <p:nvPr/>
        </p:nvPicPr>
        <p:blipFill>
          <a:blip r:embed="rId4" cstate="print"/>
          <a:srcRect/>
          <a:stretch>
            <a:fillRect/>
          </a:stretch>
        </p:blipFill>
        <p:spPr bwMode="auto">
          <a:xfrm>
            <a:off x="3779912" y="4496939"/>
            <a:ext cx="2619048" cy="1872357"/>
          </a:xfrm>
          <a:prstGeom prst="rect">
            <a:avLst/>
          </a:prstGeom>
          <a:noFill/>
          <a:ln w="9525">
            <a:solidFill>
              <a:schemeClr val="tx1">
                <a:lumMod val="50000"/>
                <a:lumOff val="50000"/>
              </a:schemeClr>
            </a:solidFill>
            <a:miter lim="800000"/>
            <a:headEnd/>
            <a:tailEnd/>
          </a:ln>
          <a:extLst/>
        </p:spPr>
      </p:pic>
      <p:pic>
        <p:nvPicPr>
          <p:cNvPr id="24583"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404813"/>
            <a:ext cx="8305800"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FREE MEDICAL HEALTH SCREENING </a:t>
            </a:r>
            <a:endParaRPr lang="en-SG" sz="4000" dirty="0">
              <a:solidFill>
                <a:srgbClr val="FF6600"/>
              </a:solidFill>
              <a:latin typeface="Bodoni MT Black" pitchFamily="18" charset="0"/>
            </a:endParaRPr>
          </a:p>
        </p:txBody>
      </p:sp>
      <p:sp>
        <p:nvSpPr>
          <p:cNvPr id="25603" name="TextBox 2"/>
          <p:cNvSpPr txBox="1">
            <a:spLocks noChangeArrowheads="1"/>
          </p:cNvSpPr>
          <p:nvPr/>
        </p:nvSpPr>
        <p:spPr bwMode="auto">
          <a:xfrm>
            <a:off x="577850" y="1989138"/>
            <a:ext cx="6624638"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sz="2000">
                <a:latin typeface="Estrangelo Edessa" pitchFamily="66" charset="0"/>
                <a:cs typeface="Estrangelo Edessa" pitchFamily="66" charset="0"/>
              </a:rPr>
              <a:t>Number of Beneficiaries: 5000 over the years </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En-naeem Mosque and other Religious Organization </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Hougang Community Centre and other Community Centres</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Punggol and Teck Ghee </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Tao Payoh Indoor Stadium for Senior Citizens Week </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Yishun Temple </a:t>
            </a:r>
          </a:p>
          <a:p>
            <a:pPr eaLnBrk="1" hangingPunct="1">
              <a:buFont typeface="Wingdings" pitchFamily="2" charset="2"/>
              <a:buChar char="Ø"/>
            </a:pPr>
            <a:endParaRPr lang="en-US" altLang="en-US" sz="2000">
              <a:latin typeface="Estrangelo Edessa" pitchFamily="66" charset="0"/>
              <a:cs typeface="Estrangelo Edessa" pitchFamily="66" charset="0"/>
            </a:endParaRPr>
          </a:p>
          <a:p>
            <a:pPr eaLnBrk="1" hangingPunct="1">
              <a:buFont typeface="Wingdings" pitchFamily="2" charset="2"/>
              <a:buChar char="Ø"/>
            </a:pPr>
            <a:r>
              <a:rPr lang="en-US" altLang="en-US" sz="2000">
                <a:latin typeface="Estrangelo Edessa" pitchFamily="66" charset="0"/>
                <a:cs typeface="Estrangelo Edessa" pitchFamily="66" charset="0"/>
              </a:rPr>
              <a:t>And many other Community Events </a:t>
            </a:r>
            <a:endParaRPr lang="en-SG" altLang="en-US" sz="2000">
              <a:latin typeface="Estrangelo Edessa" pitchFamily="66" charset="0"/>
              <a:cs typeface="Estrangelo Edessa" pitchFamily="66" charset="0"/>
            </a:endParaRPr>
          </a:p>
        </p:txBody>
      </p:sp>
      <p:pic>
        <p:nvPicPr>
          <p:cNvPr id="4" name="Picture 3" descr="P1030700"/>
          <p:cNvPicPr preferRelativeResize="0">
            <a:picLocks noChangeAspect="1" noChangeArrowheads="1"/>
          </p:cNvPicPr>
          <p:nvPr/>
        </p:nvPicPr>
        <p:blipFill>
          <a:blip r:embed="rId2" cstate="print"/>
          <a:srcRect/>
          <a:stretch>
            <a:fillRect/>
          </a:stretch>
        </p:blipFill>
        <p:spPr bwMode="auto">
          <a:xfrm>
            <a:off x="6732588" y="1557338"/>
            <a:ext cx="2036762" cy="1460500"/>
          </a:xfrm>
          <a:prstGeom prst="rect">
            <a:avLst/>
          </a:prstGeom>
          <a:noFill/>
          <a:ln>
            <a:noFill/>
          </a:ln>
          <a:effectLst>
            <a:outerShdw blurRad="76200" dist="76200" dir="2700000" algn="ctr" rotWithShape="0">
              <a:srgbClr val="000000">
                <a:alpha val="82000"/>
              </a:srgbClr>
            </a:outerShdw>
          </a:effectLst>
          <a:extLst/>
        </p:spPr>
      </p:pic>
      <p:pic>
        <p:nvPicPr>
          <p:cNvPr id="5" name="Picture 4" descr="DSC01052"/>
          <p:cNvPicPr>
            <a:picLocks noChangeAspect="1" noChangeArrowheads="1"/>
          </p:cNvPicPr>
          <p:nvPr/>
        </p:nvPicPr>
        <p:blipFill>
          <a:blip r:embed="rId3" cstate="print"/>
          <a:srcRect/>
          <a:stretch>
            <a:fillRect/>
          </a:stretch>
        </p:blipFill>
        <p:spPr bwMode="auto">
          <a:xfrm>
            <a:off x="6653213" y="4868863"/>
            <a:ext cx="2114550" cy="1573212"/>
          </a:xfrm>
          <a:prstGeom prst="rect">
            <a:avLst/>
          </a:prstGeom>
          <a:noFill/>
          <a:ln>
            <a:noFill/>
          </a:ln>
          <a:effectLst>
            <a:outerShdw blurRad="76200" dist="76200" dir="2700000" algn="ctr" rotWithShape="0">
              <a:srgbClr val="000000">
                <a:alpha val="82000"/>
              </a:srgbClr>
            </a:outerShdw>
          </a:effectLst>
          <a:extLst/>
        </p:spPr>
      </p:pic>
      <p:pic>
        <p:nvPicPr>
          <p:cNvPr id="2560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438" y="476250"/>
            <a:ext cx="8305800"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TEENS TRAINING CENTRE @HOUGANG </a:t>
            </a:r>
            <a:endParaRPr lang="en-SG" sz="4000" dirty="0">
              <a:solidFill>
                <a:srgbClr val="FF6600"/>
              </a:solidFill>
              <a:latin typeface="Bodoni MT Black" pitchFamily="18" charset="0"/>
            </a:endParaRPr>
          </a:p>
        </p:txBody>
      </p:sp>
      <p:sp>
        <p:nvSpPr>
          <p:cNvPr id="23555" name="TextBox 2"/>
          <p:cNvSpPr txBox="1">
            <a:spLocks noChangeArrowheads="1"/>
          </p:cNvSpPr>
          <p:nvPr/>
        </p:nvSpPr>
        <p:spPr bwMode="auto">
          <a:xfrm>
            <a:off x="1619250" y="1882775"/>
            <a:ext cx="59055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000" b="1">
                <a:latin typeface="Estrangelo Edessa" pitchFamily="66" charset="0"/>
                <a:cs typeface="Estrangelo Edessa" pitchFamily="66" charset="0"/>
              </a:rPr>
              <a:t>Address: Blk 708 #01-57 Hougang Ave 2 </a:t>
            </a:r>
          </a:p>
          <a:p>
            <a:pPr algn="ctr" eaLnBrk="1" hangingPunct="1"/>
            <a:r>
              <a:rPr lang="en-US" altLang="en-US" sz="2000" b="1">
                <a:latin typeface="Estrangelo Edessa" pitchFamily="66" charset="0"/>
                <a:cs typeface="Estrangelo Edessa" pitchFamily="66" charset="0"/>
              </a:rPr>
              <a:t>Singapore 530708 </a:t>
            </a:r>
          </a:p>
          <a:p>
            <a:pPr eaLnBrk="1" hangingPunct="1"/>
            <a:endParaRPr lang="en-SG" altLang="en-US">
              <a:latin typeface="Calibri" pitchFamily="34" charset="0"/>
            </a:endParaRPr>
          </a:p>
        </p:txBody>
      </p:sp>
      <p:sp>
        <p:nvSpPr>
          <p:cNvPr id="23556" name="TextBox 3"/>
          <p:cNvSpPr txBox="1">
            <a:spLocks noChangeArrowheads="1"/>
          </p:cNvSpPr>
          <p:nvPr/>
        </p:nvSpPr>
        <p:spPr bwMode="auto">
          <a:xfrm>
            <a:off x="1825625" y="2867025"/>
            <a:ext cx="3455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sz="2000">
                <a:latin typeface="Estrangelo Edessa" pitchFamily="66" charset="0"/>
                <a:cs typeface="Estrangelo Edessa" pitchFamily="66" charset="0"/>
              </a:rPr>
              <a:t>Started in October 1, 2011 </a:t>
            </a:r>
          </a:p>
          <a:p>
            <a:pPr eaLnBrk="1" hangingPunct="1">
              <a:buFont typeface="Wingdings" pitchFamily="2" charset="2"/>
              <a:buChar char="Ø"/>
            </a:pPr>
            <a:r>
              <a:rPr lang="en-US" altLang="en-US" sz="2000">
                <a:latin typeface="Estrangelo Edessa" pitchFamily="66" charset="0"/>
                <a:cs typeface="Estrangelo Edessa" pitchFamily="66" charset="0"/>
              </a:rPr>
              <a:t>Supported by: Hougang PCF </a:t>
            </a:r>
            <a:endParaRPr lang="en-SG" altLang="en-US" sz="2000">
              <a:latin typeface="Estrangelo Edessa" pitchFamily="66" charset="0"/>
              <a:cs typeface="Estrangelo Edessa" pitchFamily="66" charset="0"/>
            </a:endParaRPr>
          </a:p>
        </p:txBody>
      </p:sp>
      <p:pic>
        <p:nvPicPr>
          <p:cNvPr id="5" name="Picture 4" descr="C:\Users\Jeng.SUNLOVEHOME\Desktop\Jeya File\jeng\DSC05713.JPG"/>
          <p:cNvPicPr>
            <a:picLocks noChangeAspect="1" noChangeArrowheads="1"/>
          </p:cNvPicPr>
          <p:nvPr/>
        </p:nvPicPr>
        <p:blipFill>
          <a:blip r:embed="rId2" cstate="print"/>
          <a:srcRect/>
          <a:stretch>
            <a:fillRect/>
          </a:stretch>
        </p:blipFill>
        <p:spPr bwMode="auto">
          <a:xfrm>
            <a:off x="1258888" y="4076700"/>
            <a:ext cx="2986087" cy="2239963"/>
          </a:xfrm>
          <a:prstGeom prst="rect">
            <a:avLst/>
          </a:prstGeom>
          <a:noFill/>
          <a:ln>
            <a:noFill/>
          </a:ln>
          <a:effectLst>
            <a:outerShdw blurRad="88900" dist="88900" dir="3000000" sx="102000" sy="102000" algn="ctr" rotWithShape="0">
              <a:srgbClr val="000000">
                <a:alpha val="75000"/>
              </a:srgbClr>
            </a:outerShdw>
          </a:effectLst>
          <a:extLst/>
        </p:spPr>
      </p:pic>
      <p:pic>
        <p:nvPicPr>
          <p:cNvPr id="6" name="Picture 5"/>
          <p:cNvPicPr>
            <a:picLocks noChangeAspect="1"/>
          </p:cNvPicPr>
          <p:nvPr/>
        </p:nvPicPr>
        <p:blipFill>
          <a:blip r:embed="rId3" cstate="print"/>
          <a:stretch>
            <a:fillRect/>
          </a:stretch>
        </p:blipFill>
        <p:spPr>
          <a:xfrm>
            <a:off x="4859338" y="4076700"/>
            <a:ext cx="3016250" cy="2262188"/>
          </a:xfrm>
          <a:prstGeom prst="rect">
            <a:avLst/>
          </a:prstGeom>
          <a:effectLst>
            <a:outerShdw blurRad="88900" dist="88900" dir="3000000" sx="102000" sy="102000" algn="ctr" rotWithShape="0">
              <a:srgbClr val="000000">
                <a:alpha val="75000"/>
              </a:srgbClr>
            </a:outerShdw>
          </a:effectLst>
        </p:spPr>
      </p:pic>
      <p:pic>
        <p:nvPicPr>
          <p:cNvPr id="23559"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88" y="476250"/>
            <a:ext cx="8132762" cy="10541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cs typeface="Estrangelo Edessa" pitchFamily="66" charset="0"/>
              </a:rPr>
              <a:t>SAI SKILLS DEVELOPMENT CENTRE (AUTISM)</a:t>
            </a:r>
            <a:endParaRPr lang="en-SG" sz="4000" dirty="0">
              <a:solidFill>
                <a:srgbClr val="FF6600"/>
              </a:solidFill>
              <a:latin typeface="Bodoni MT Black" pitchFamily="18" charset="0"/>
              <a:cs typeface="Estrangelo Edessa" pitchFamily="66" charset="0"/>
            </a:endParaRPr>
          </a:p>
        </p:txBody>
      </p:sp>
      <p:sp>
        <p:nvSpPr>
          <p:cNvPr id="18435" name="TextBox 2"/>
          <p:cNvSpPr txBox="1">
            <a:spLocks noChangeArrowheads="1"/>
          </p:cNvSpPr>
          <p:nvPr/>
        </p:nvSpPr>
        <p:spPr bwMode="auto">
          <a:xfrm>
            <a:off x="1042988" y="1916113"/>
            <a:ext cx="698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000" dirty="0">
                <a:latin typeface="Estrangelo Edessa" pitchFamily="66" charset="0"/>
                <a:cs typeface="Estrangelo Edessa" pitchFamily="66" charset="0"/>
              </a:rPr>
              <a:t>The </a:t>
            </a:r>
            <a:r>
              <a:rPr lang="en-US" altLang="en-US" sz="2000" dirty="0" err="1">
                <a:latin typeface="Estrangelo Edessa" pitchFamily="66" charset="0"/>
                <a:cs typeface="Estrangelo Edessa" pitchFamily="66" charset="0"/>
              </a:rPr>
              <a:t>centre</a:t>
            </a:r>
            <a:r>
              <a:rPr lang="en-US" altLang="en-US" sz="2000" dirty="0">
                <a:latin typeface="Estrangelo Edessa" pitchFamily="66" charset="0"/>
                <a:cs typeface="Estrangelo Edessa" pitchFamily="66" charset="0"/>
              </a:rPr>
              <a:t> provides </a:t>
            </a:r>
            <a:r>
              <a:rPr lang="en-US" altLang="en-US" sz="2000" dirty="0" smtClean="0">
                <a:latin typeface="Estrangelo Edessa" pitchFamily="66" charset="0"/>
                <a:cs typeface="Estrangelo Edessa" pitchFamily="66" charset="0"/>
              </a:rPr>
              <a:t> </a:t>
            </a:r>
            <a:r>
              <a:rPr lang="en-US" altLang="en-US" sz="2000" dirty="0">
                <a:latin typeface="Estrangelo Edessa" pitchFamily="66" charset="0"/>
                <a:cs typeface="Estrangelo Edessa" pitchFamily="66" charset="0"/>
              </a:rPr>
              <a:t>services for individuals with </a:t>
            </a:r>
            <a:r>
              <a:rPr lang="en-US" altLang="en-US" sz="2000" dirty="0" smtClean="0">
                <a:latin typeface="Estrangelo Edessa" pitchFamily="66" charset="0"/>
                <a:cs typeface="Estrangelo Edessa" pitchFamily="66" charset="0"/>
              </a:rPr>
              <a:t>Autism</a:t>
            </a:r>
            <a:endParaRPr lang="en-SG" altLang="en-US" sz="2000" dirty="0">
              <a:latin typeface="Estrangelo Edessa" pitchFamily="66" charset="0"/>
              <a:cs typeface="Estrangelo Edessa" pitchFamily="66" charset="0"/>
            </a:endParaRPr>
          </a:p>
        </p:txBody>
      </p:sp>
      <p:pic>
        <p:nvPicPr>
          <p:cNvPr id="4" name="Picture 3"/>
          <p:cNvPicPr>
            <a:picLocks noChangeAspect="1"/>
          </p:cNvPicPr>
          <p:nvPr/>
        </p:nvPicPr>
        <p:blipFill>
          <a:blip r:embed="rId2" cstate="print"/>
          <a:srcRect/>
          <a:stretch>
            <a:fillRect/>
          </a:stretch>
        </p:blipFill>
        <p:spPr bwMode="auto">
          <a:xfrm>
            <a:off x="4405312" y="3356992"/>
            <a:ext cx="3839095" cy="2675508"/>
          </a:xfrm>
          <a:prstGeom prst="rect">
            <a:avLst/>
          </a:prstGeom>
          <a:noFill/>
          <a:ln w="9525">
            <a:noFill/>
            <a:miter lim="800000"/>
            <a:headEnd/>
            <a:tailEnd/>
          </a:ln>
          <a:effectLst>
            <a:outerShdw dist="114300" dir="3240003" algn="ctr" rotWithShape="0">
              <a:srgbClr val="000000">
                <a:alpha val="79999"/>
              </a:srgbClr>
            </a:outerShdw>
          </a:effectLst>
        </p:spPr>
      </p:pic>
      <p:pic>
        <p:nvPicPr>
          <p:cNvPr id="5" name="Picture 4"/>
          <p:cNvPicPr>
            <a:picLocks noChangeAspect="1"/>
          </p:cNvPicPr>
          <p:nvPr/>
        </p:nvPicPr>
        <p:blipFill>
          <a:blip r:embed="rId3" cstate="print"/>
          <a:stretch>
            <a:fillRect/>
          </a:stretch>
        </p:blipFill>
        <p:spPr>
          <a:xfrm>
            <a:off x="1619250" y="3041650"/>
            <a:ext cx="2447925" cy="3209925"/>
          </a:xfrm>
          <a:prstGeom prst="rect">
            <a:avLst/>
          </a:prstGeom>
          <a:effectLst>
            <a:outerShdw blurRad="88900" dist="114300" dir="3240000" algn="ctr" rotWithShape="0">
              <a:srgbClr val="000000">
                <a:alpha val="80000"/>
              </a:srgbClr>
            </a:outerShdw>
          </a:effectLst>
        </p:spPr>
      </p:pic>
      <p:pic>
        <p:nvPicPr>
          <p:cNvPr id="18438"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755650" y="139700"/>
            <a:ext cx="8305800" cy="1143000"/>
          </a:xfrm>
        </p:spPr>
        <p:txBody>
          <a:bodyPr/>
          <a:lstStyle/>
          <a:p>
            <a:pPr eaLnBrk="1" hangingPunct="1"/>
            <a:r>
              <a:rPr lang="en-US" altLang="en-US" sz="3600" dirty="0" smtClean="0">
                <a:solidFill>
                  <a:srgbClr val="FF6600"/>
                </a:solidFill>
                <a:latin typeface="Bodoni MT Black" pitchFamily="18" charset="0"/>
              </a:rPr>
              <a:t>VOLUNTEER PROGRAMME </a:t>
            </a:r>
            <a:endParaRPr lang="en-SG" altLang="en-US" sz="3600" dirty="0" smtClean="0">
              <a:solidFill>
                <a:srgbClr val="FF6600"/>
              </a:solidFill>
              <a:latin typeface="Bodoni MT Black" pitchFamily="18" charset="0"/>
            </a:endParaRPr>
          </a:p>
        </p:txBody>
      </p:sp>
      <p:sp>
        <p:nvSpPr>
          <p:cNvPr id="26627" name="TextBox 2"/>
          <p:cNvSpPr txBox="1">
            <a:spLocks noChangeArrowheads="1"/>
          </p:cNvSpPr>
          <p:nvPr/>
        </p:nvSpPr>
        <p:spPr bwMode="auto">
          <a:xfrm>
            <a:off x="2635250" y="6011863"/>
            <a:ext cx="332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
            </a:pPr>
            <a:r>
              <a:rPr lang="en-US" altLang="en-US">
                <a:latin typeface="Estrangelo Edessa" pitchFamily="66" charset="0"/>
                <a:cs typeface="Estrangelo Edessa" pitchFamily="66" charset="0"/>
              </a:rPr>
              <a:t>Provide Training for Volunteers </a:t>
            </a:r>
            <a:endParaRPr lang="en-SG" altLang="en-US">
              <a:latin typeface="Estrangelo Edessa" pitchFamily="66" charset="0"/>
              <a:cs typeface="Estrangelo Edessa" pitchFamily="66" charset="0"/>
            </a:endParaRPr>
          </a:p>
        </p:txBody>
      </p:sp>
      <p:sp>
        <p:nvSpPr>
          <p:cNvPr id="26628" name="TextBox 3"/>
          <p:cNvSpPr txBox="1">
            <a:spLocks noChangeArrowheads="1"/>
          </p:cNvSpPr>
          <p:nvPr/>
        </p:nvSpPr>
        <p:spPr bwMode="auto">
          <a:xfrm>
            <a:off x="2555875" y="1376363"/>
            <a:ext cx="3919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
            </a:pPr>
            <a:r>
              <a:rPr lang="en-US" altLang="en-US">
                <a:latin typeface="Estrangelo Edessa" pitchFamily="66" charset="0"/>
                <a:cs typeface="Estrangelo Edessa" pitchFamily="66" charset="0"/>
              </a:rPr>
              <a:t>Students Engaged In Voluntary Work</a:t>
            </a:r>
            <a:endParaRPr lang="en-SG" altLang="en-US">
              <a:latin typeface="Estrangelo Edessa" pitchFamily="66" charset="0"/>
              <a:cs typeface="Estrangelo Edessa" pitchFamily="66" charset="0"/>
            </a:endParaRPr>
          </a:p>
        </p:txBody>
      </p:sp>
      <p:pic>
        <p:nvPicPr>
          <p:cNvPr id="5" name="Picture 4" descr="IMG_0462"/>
          <p:cNvPicPr>
            <a:picLocks noChangeAspect="1" noChangeArrowheads="1"/>
          </p:cNvPicPr>
          <p:nvPr/>
        </p:nvPicPr>
        <p:blipFill>
          <a:blip r:embed="rId2" cstate="print"/>
          <a:srcRect/>
          <a:stretch>
            <a:fillRect/>
          </a:stretch>
        </p:blipFill>
        <p:spPr bwMode="auto">
          <a:xfrm>
            <a:off x="2994025" y="3916363"/>
            <a:ext cx="2773363" cy="1944687"/>
          </a:xfrm>
          <a:prstGeom prst="rect">
            <a:avLst/>
          </a:prstGeom>
          <a:noFill/>
          <a:ln w="9525">
            <a:solidFill>
              <a:schemeClr val="tx1">
                <a:lumMod val="50000"/>
                <a:lumOff val="50000"/>
              </a:schemeClr>
            </a:solidFill>
            <a:miter lim="800000"/>
            <a:headEnd/>
            <a:tailEnd/>
          </a:ln>
          <a:effectLst>
            <a:outerShdw blurRad="152400" dist="76200" dir="3780000" sx="102000" sy="102000" algn="ctr" rotWithShape="0">
              <a:srgbClr val="000000">
                <a:alpha val="86000"/>
              </a:srgbClr>
            </a:outerShdw>
          </a:effectLst>
          <a:extLst/>
        </p:spPr>
      </p:pic>
      <p:pic>
        <p:nvPicPr>
          <p:cNvPr id="6" name="Picture 5" descr="IMG_0441"/>
          <p:cNvPicPr>
            <a:picLocks noChangeAspect="1" noChangeArrowheads="1"/>
          </p:cNvPicPr>
          <p:nvPr/>
        </p:nvPicPr>
        <p:blipFill>
          <a:blip r:embed="rId3" cstate="print"/>
          <a:srcRect/>
          <a:stretch>
            <a:fillRect/>
          </a:stretch>
        </p:blipFill>
        <p:spPr bwMode="auto">
          <a:xfrm>
            <a:off x="1692275" y="1851025"/>
            <a:ext cx="2638425" cy="1870075"/>
          </a:xfrm>
          <a:prstGeom prst="rect">
            <a:avLst/>
          </a:prstGeom>
          <a:noFill/>
          <a:ln w="9525">
            <a:solidFill>
              <a:schemeClr val="tx1">
                <a:lumMod val="50000"/>
                <a:lumOff val="50000"/>
              </a:schemeClr>
            </a:solidFill>
            <a:miter lim="800000"/>
            <a:headEnd/>
            <a:tailEnd/>
          </a:ln>
          <a:effectLst>
            <a:outerShdw blurRad="152400" dist="76200" dir="3780000" sx="102000" sy="102000" algn="ctr" rotWithShape="0">
              <a:srgbClr val="000000">
                <a:alpha val="86000"/>
              </a:srgbClr>
            </a:outerShdw>
          </a:effectLst>
          <a:extLst/>
        </p:spPr>
      </p:pic>
      <p:pic>
        <p:nvPicPr>
          <p:cNvPr id="7" name="Picture 6" descr="IMG_0457"/>
          <p:cNvPicPr>
            <a:picLocks noChangeAspect="1" noChangeArrowheads="1"/>
          </p:cNvPicPr>
          <p:nvPr/>
        </p:nvPicPr>
        <p:blipFill>
          <a:blip r:embed="rId4" cstate="print"/>
          <a:srcRect/>
          <a:stretch>
            <a:fillRect/>
          </a:stretch>
        </p:blipFill>
        <p:spPr bwMode="auto">
          <a:xfrm>
            <a:off x="4722813" y="1851025"/>
            <a:ext cx="2733675" cy="1870075"/>
          </a:xfrm>
          <a:prstGeom prst="rect">
            <a:avLst/>
          </a:prstGeom>
          <a:noFill/>
          <a:ln w="9525">
            <a:solidFill>
              <a:schemeClr val="tx1">
                <a:lumMod val="50000"/>
                <a:lumOff val="50000"/>
              </a:schemeClr>
            </a:solidFill>
            <a:miter lim="800000"/>
            <a:headEnd/>
            <a:tailEnd/>
          </a:ln>
          <a:effectLst>
            <a:outerShdw blurRad="152400" dist="76200" dir="3780000" sx="102000" sy="102000" algn="ctr" rotWithShape="0">
              <a:srgbClr val="000000">
                <a:alpha val="86000"/>
              </a:srgbClr>
            </a:outerShdw>
          </a:effectLst>
          <a:extLst/>
        </p:spPr>
      </p:pic>
      <p:pic>
        <p:nvPicPr>
          <p:cNvPr id="26632"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85775" y="55563"/>
            <a:ext cx="8305800" cy="1143000"/>
          </a:xfrm>
        </p:spPr>
        <p:txBody>
          <a:bodyPr/>
          <a:lstStyle/>
          <a:p>
            <a:pPr eaLnBrk="1" hangingPunct="1"/>
            <a:r>
              <a:rPr lang="en-US" altLang="en-US" sz="4000" smtClean="0">
                <a:solidFill>
                  <a:srgbClr val="FF6600"/>
                </a:solidFill>
                <a:latin typeface="Bodoni MT Black" pitchFamily="18" charset="0"/>
              </a:rPr>
              <a:t>TRAINING COURSES </a:t>
            </a:r>
            <a:endParaRPr lang="en-SG" altLang="en-US" sz="4000" smtClean="0">
              <a:solidFill>
                <a:srgbClr val="FF6600"/>
              </a:solidFill>
              <a:latin typeface="Bodoni MT Black" pitchFamily="18" charset="0"/>
            </a:endParaRPr>
          </a:p>
        </p:txBody>
      </p:sp>
      <p:pic>
        <p:nvPicPr>
          <p:cNvPr id="8" name="Picture 7" descr="Picture 170"/>
          <p:cNvPicPr>
            <a:picLocks noChangeAspect="1" noChangeArrowheads="1"/>
          </p:cNvPicPr>
          <p:nvPr/>
        </p:nvPicPr>
        <p:blipFill>
          <a:blip r:embed="rId2" cstate="print"/>
          <a:srcRect/>
          <a:stretch>
            <a:fillRect/>
          </a:stretch>
        </p:blipFill>
        <p:spPr bwMode="auto">
          <a:xfrm>
            <a:off x="3381375" y="4786313"/>
            <a:ext cx="1979613" cy="1543050"/>
          </a:xfrm>
          <a:prstGeom prst="rect">
            <a:avLst/>
          </a:prstGeom>
          <a:noFill/>
          <a:ln w="9525">
            <a:solidFill>
              <a:schemeClr val="tx1">
                <a:lumMod val="50000"/>
                <a:lumOff val="50000"/>
              </a:schemeClr>
            </a:solidFill>
            <a:miter lim="800000"/>
            <a:headEnd/>
            <a:tailEnd/>
          </a:ln>
          <a:effectLst>
            <a:outerShdw blurRad="114300" dist="50800" dir="2940000" sx="102000" sy="102000" algn="ctr" rotWithShape="0">
              <a:srgbClr val="000000">
                <a:alpha val="81000"/>
              </a:srgbClr>
            </a:outerShdw>
          </a:effectLst>
          <a:extLst/>
        </p:spPr>
      </p:pic>
      <p:sp>
        <p:nvSpPr>
          <p:cNvPr id="27652" name="Rectangle 11"/>
          <p:cNvSpPr>
            <a:spLocks noChangeArrowheads="1"/>
          </p:cNvSpPr>
          <p:nvPr/>
        </p:nvSpPr>
        <p:spPr bwMode="auto">
          <a:xfrm>
            <a:off x="2411412" y="1285875"/>
            <a:ext cx="58329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dirty="0">
                <a:latin typeface="Estrangelo Edessa" pitchFamily="66" charset="0"/>
                <a:cs typeface="Estrangelo Edessa" pitchFamily="66" charset="0"/>
              </a:rPr>
              <a:t>For Domestic Workers and Caregivers </a:t>
            </a:r>
          </a:p>
          <a:p>
            <a:pPr eaLnBrk="1" hangingPunct="1">
              <a:buFont typeface="Wingdings" pitchFamily="2" charset="2"/>
              <a:buChar char="Ø"/>
            </a:pPr>
            <a:r>
              <a:rPr lang="en-US" altLang="en-US" dirty="0">
                <a:latin typeface="Estrangelo Edessa" pitchFamily="66" charset="0"/>
                <a:cs typeface="Estrangelo Edessa" pitchFamily="66" charset="0"/>
              </a:rPr>
              <a:t>In conjunction </a:t>
            </a:r>
            <a:r>
              <a:rPr lang="en-US" altLang="en-US" dirty="0" smtClean="0">
                <a:latin typeface="Estrangelo Edessa" pitchFamily="66" charset="0"/>
                <a:cs typeface="Estrangelo Edessa" pitchFamily="66" charset="0"/>
              </a:rPr>
              <a:t>with Filipino Overseas Workers in Singapore (FOWS) and </a:t>
            </a:r>
            <a:r>
              <a:rPr lang="en-US" altLang="en-US" dirty="0" err="1" smtClean="0">
                <a:latin typeface="Estrangelo Edessa" pitchFamily="66" charset="0"/>
                <a:cs typeface="Estrangelo Edessa" pitchFamily="66" charset="0"/>
              </a:rPr>
              <a:t>Oversea’s</a:t>
            </a:r>
            <a:r>
              <a:rPr lang="en-US" altLang="en-US" dirty="0" smtClean="0">
                <a:latin typeface="Estrangelo Edessa" pitchFamily="66" charset="0"/>
                <a:cs typeface="Estrangelo Edessa" pitchFamily="66" charset="0"/>
              </a:rPr>
              <a:t> Skills Program and Services (OSPAS)</a:t>
            </a:r>
            <a:endParaRPr lang="en-SG" altLang="en-US" dirty="0">
              <a:latin typeface="Estrangelo Edessa" pitchFamily="66" charset="0"/>
              <a:cs typeface="Estrangelo Edessa" pitchFamily="66" charset="0"/>
            </a:endParaRPr>
          </a:p>
        </p:txBody>
      </p:sp>
      <p:pic>
        <p:nvPicPr>
          <p:cNvPr id="27654" name="Picture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cstate="print"/>
          <a:stretch>
            <a:fillRect/>
          </a:stretch>
        </p:blipFill>
        <p:spPr>
          <a:xfrm>
            <a:off x="415925" y="3995738"/>
            <a:ext cx="2790825" cy="1809750"/>
          </a:xfrm>
          <a:prstGeom prst="rect">
            <a:avLst/>
          </a:prstGeom>
          <a:ln>
            <a:solidFill>
              <a:schemeClr val="tx1">
                <a:lumMod val="50000"/>
                <a:lumOff val="50000"/>
              </a:schemeClr>
            </a:solidFill>
          </a:ln>
          <a:effectLst>
            <a:outerShdw blurRad="114300" dist="50800" dir="2940000" sx="102000" sy="102000" algn="ctr" rotWithShape="0">
              <a:srgbClr val="000000">
                <a:alpha val="81000"/>
              </a:srgbClr>
            </a:outerShdw>
          </a:effectLst>
        </p:spPr>
      </p:pic>
      <p:pic>
        <p:nvPicPr>
          <p:cNvPr id="10" name="Picture 9"/>
          <p:cNvPicPr>
            <a:picLocks noChangeAspect="1"/>
          </p:cNvPicPr>
          <p:nvPr/>
        </p:nvPicPr>
        <p:blipFill>
          <a:blip r:embed="rId5" cstate="print"/>
          <a:stretch>
            <a:fillRect/>
          </a:stretch>
        </p:blipFill>
        <p:spPr>
          <a:xfrm>
            <a:off x="5508625" y="3995738"/>
            <a:ext cx="3200400" cy="1846262"/>
          </a:xfrm>
          <a:prstGeom prst="rect">
            <a:avLst/>
          </a:prstGeom>
          <a:ln>
            <a:solidFill>
              <a:schemeClr val="tx1">
                <a:lumMod val="50000"/>
                <a:lumOff val="50000"/>
              </a:schemeClr>
            </a:solidFill>
          </a:ln>
          <a:effectLst>
            <a:outerShdw blurRad="114300" dist="50800" dir="2940000" sx="102000" sy="102000" algn="ctr" rotWithShape="0">
              <a:srgbClr val="000000">
                <a:alpha val="81000"/>
              </a:srgbClr>
            </a:outerShdw>
          </a:effectLst>
        </p:spPr>
      </p:pic>
      <p:pic>
        <p:nvPicPr>
          <p:cNvPr id="11" name="Picture 10"/>
          <p:cNvPicPr>
            <a:picLocks noChangeAspect="1"/>
          </p:cNvPicPr>
          <p:nvPr/>
        </p:nvPicPr>
        <p:blipFill>
          <a:blip r:embed="rId6" cstate="print"/>
          <a:stretch>
            <a:fillRect/>
          </a:stretch>
        </p:blipFill>
        <p:spPr>
          <a:xfrm>
            <a:off x="3370263" y="3141663"/>
            <a:ext cx="1990725" cy="1452562"/>
          </a:xfrm>
          <a:prstGeom prst="rect">
            <a:avLst/>
          </a:prstGeom>
          <a:ln>
            <a:solidFill>
              <a:schemeClr val="tx1">
                <a:lumMod val="50000"/>
                <a:lumOff val="50000"/>
              </a:schemeClr>
            </a:solidFill>
          </a:ln>
          <a:effectLst>
            <a:outerShdw blurRad="114300" dist="50800" dir="2940000" sx="102000" sy="102000" algn="ctr" rotWithShape="0">
              <a:srgbClr val="000000">
                <a:alpha val="81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88" y="404813"/>
            <a:ext cx="7632700" cy="10541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SUNLOVE IS AN APPROVED ITE TRAINING CENTRE </a:t>
            </a:r>
            <a:endParaRPr lang="en-SG" sz="4000" dirty="0">
              <a:solidFill>
                <a:srgbClr val="FF6600"/>
              </a:solidFill>
              <a:latin typeface="Bodoni MT Black" pitchFamily="18" charset="0"/>
            </a:endParaRPr>
          </a:p>
        </p:txBody>
      </p:sp>
      <p:sp>
        <p:nvSpPr>
          <p:cNvPr id="28675" name="TextBox 2"/>
          <p:cNvSpPr txBox="1">
            <a:spLocks noChangeArrowheads="1"/>
          </p:cNvSpPr>
          <p:nvPr/>
        </p:nvSpPr>
        <p:spPr bwMode="auto">
          <a:xfrm>
            <a:off x="1347788" y="2060575"/>
            <a:ext cx="61198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Wingdings" pitchFamily="2" charset="2"/>
              <a:buChar char="Ø"/>
            </a:pPr>
            <a:r>
              <a:rPr lang="en-US" altLang="en-US" sz="2000">
                <a:latin typeface="Estrangelo Edessa" pitchFamily="66" charset="0"/>
                <a:cs typeface="Estrangelo Edessa" pitchFamily="66" charset="0"/>
              </a:rPr>
              <a:t>Started in 2005 </a:t>
            </a:r>
          </a:p>
          <a:p>
            <a:pPr eaLnBrk="1" hangingPunct="1">
              <a:buFont typeface="Wingdings" pitchFamily="2" charset="2"/>
              <a:buChar char="Ø"/>
            </a:pPr>
            <a:r>
              <a:rPr lang="en-US" altLang="en-US" sz="2000">
                <a:latin typeface="Estrangelo Edessa" pitchFamily="66" charset="0"/>
                <a:cs typeface="Estrangelo Edessa" pitchFamily="66" charset="0"/>
              </a:rPr>
              <a:t>Successfully completed 5 batches </a:t>
            </a:r>
          </a:p>
          <a:p>
            <a:pPr eaLnBrk="1" hangingPunct="1">
              <a:buFont typeface="Wingdings" pitchFamily="2" charset="2"/>
              <a:buChar char="Ø"/>
            </a:pPr>
            <a:r>
              <a:rPr lang="en-US" altLang="en-US" sz="2000">
                <a:latin typeface="Estrangelo Edessa" pitchFamily="66" charset="0"/>
                <a:cs typeface="Estrangelo Edessa" pitchFamily="66" charset="0"/>
              </a:rPr>
              <a:t>Basic healthcare/ homecare to Health Care Assistants </a:t>
            </a:r>
          </a:p>
          <a:p>
            <a:pPr eaLnBrk="1" hangingPunct="1">
              <a:buFont typeface="Wingdings" pitchFamily="2" charset="2"/>
              <a:buChar char="Ø"/>
            </a:pPr>
            <a:r>
              <a:rPr lang="en-US" altLang="en-US" sz="2000">
                <a:latin typeface="Estrangelo Edessa" pitchFamily="66" charset="0"/>
                <a:cs typeface="Estrangelo Edessa" pitchFamily="66" charset="0"/>
              </a:rPr>
              <a:t>Conducted by Sunlove ITE Trained Instructors </a:t>
            </a:r>
            <a:endParaRPr lang="en-SG" altLang="en-US" sz="2000">
              <a:latin typeface="Estrangelo Edessa" pitchFamily="66" charset="0"/>
              <a:cs typeface="Estrangelo Edessa" pitchFamily="66" charset="0"/>
            </a:endParaRPr>
          </a:p>
        </p:txBody>
      </p:sp>
      <p:pic>
        <p:nvPicPr>
          <p:cNvPr id="4" name="Picture 3" descr="cert3"/>
          <p:cNvPicPr>
            <a:picLocks noChangeAspect="1" noChangeArrowheads="1"/>
          </p:cNvPicPr>
          <p:nvPr/>
        </p:nvPicPr>
        <p:blipFill>
          <a:blip r:embed="rId2" cstate="print"/>
          <a:srcRect/>
          <a:stretch>
            <a:fillRect/>
          </a:stretch>
        </p:blipFill>
        <p:spPr bwMode="auto">
          <a:xfrm>
            <a:off x="1525588" y="4005263"/>
            <a:ext cx="2620962" cy="2160587"/>
          </a:xfrm>
          <a:prstGeom prst="rect">
            <a:avLst/>
          </a:prstGeom>
          <a:noFill/>
          <a:ln w="9525">
            <a:solidFill>
              <a:schemeClr val="tx1">
                <a:lumMod val="50000"/>
                <a:lumOff val="50000"/>
              </a:schemeClr>
            </a:solidFill>
            <a:miter lim="800000"/>
            <a:headEnd/>
            <a:tailEnd/>
          </a:ln>
          <a:extLst/>
        </p:spPr>
      </p:pic>
      <p:pic>
        <p:nvPicPr>
          <p:cNvPr id="5" name="Picture 4" descr="P1060033"/>
          <p:cNvPicPr>
            <a:picLocks noChangeAspect="1" noChangeArrowheads="1"/>
          </p:cNvPicPr>
          <p:nvPr/>
        </p:nvPicPr>
        <p:blipFill>
          <a:blip r:embed="rId3" cstate="print"/>
          <a:srcRect/>
          <a:stretch>
            <a:fillRect/>
          </a:stretch>
        </p:blipFill>
        <p:spPr bwMode="auto">
          <a:xfrm>
            <a:off x="4559300" y="3981450"/>
            <a:ext cx="2901950" cy="2184400"/>
          </a:xfrm>
          <a:prstGeom prst="rect">
            <a:avLst/>
          </a:prstGeom>
          <a:noFill/>
          <a:ln w="9525">
            <a:solidFill>
              <a:schemeClr val="tx1">
                <a:lumMod val="50000"/>
                <a:lumOff val="50000"/>
              </a:schemeClr>
            </a:solidFill>
            <a:miter lim="800000"/>
            <a:headEnd/>
            <a:tailEnd/>
          </a:ln>
          <a:extLst/>
        </p:spPr>
      </p:pic>
      <p:pic>
        <p:nvPicPr>
          <p:cNvPr id="28678"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404813"/>
            <a:ext cx="7704137"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OTHER SERVICES AT A GLANCE </a:t>
            </a:r>
            <a:endParaRPr lang="en-SG" sz="4000" dirty="0">
              <a:solidFill>
                <a:srgbClr val="FF6600"/>
              </a:solidFill>
              <a:latin typeface="Bodoni MT Black" pitchFamily="18" charset="0"/>
            </a:endParaRPr>
          </a:p>
        </p:txBody>
      </p:sp>
      <p:sp>
        <p:nvSpPr>
          <p:cNvPr id="3" name="TextBox 2"/>
          <p:cNvSpPr txBox="1"/>
          <p:nvPr/>
        </p:nvSpPr>
        <p:spPr>
          <a:xfrm>
            <a:off x="1908175" y="1985963"/>
            <a:ext cx="5184775" cy="3447098"/>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Case Management Services </a:t>
            </a:r>
          </a:p>
          <a:p>
            <a:pPr marL="285750" indent="-285750" fontAlgn="auto">
              <a:spcBef>
                <a:spcPts val="0"/>
              </a:spcBef>
              <a:spcAft>
                <a:spcPts val="0"/>
              </a:spcAft>
              <a:buFont typeface="Wingdings" pitchFamily="2" charset="2"/>
              <a:buChar char="Ø"/>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Family and Youth Counseling Services </a:t>
            </a:r>
          </a:p>
          <a:p>
            <a:pPr fontAlgn="auto">
              <a:spcBef>
                <a:spcPts val="0"/>
              </a:spcBef>
              <a:spcAft>
                <a:spcPts val="0"/>
              </a:spcAft>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smtClean="0">
                <a:latin typeface="Estrangelo Edessa" pitchFamily="66" charset="0"/>
                <a:cs typeface="Estrangelo Edessa" pitchFamily="66" charset="0"/>
              </a:rPr>
              <a:t>Rental of Rehab Equipment </a:t>
            </a: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Ambulance Services </a:t>
            </a:r>
          </a:p>
          <a:p>
            <a:pPr marL="285750" indent="-285750" fontAlgn="auto">
              <a:spcBef>
                <a:spcPts val="0"/>
              </a:spcBef>
              <a:spcAft>
                <a:spcPts val="0"/>
              </a:spcAft>
              <a:buFont typeface="Wingdings" pitchFamily="2" charset="2"/>
              <a:buChar char="Ø"/>
              <a:defRPr/>
            </a:pPr>
            <a:endParaRPr lang="en-US" sz="2000" dirty="0">
              <a:latin typeface="Estrangelo Edessa" pitchFamily="66" charset="0"/>
              <a:cs typeface="Estrangelo Edessa" pitchFamily="66" charset="0"/>
            </a:endParaRPr>
          </a:p>
          <a:p>
            <a:pPr marL="285750" indent="-285750" fontAlgn="auto">
              <a:spcBef>
                <a:spcPts val="0"/>
              </a:spcBef>
              <a:spcAft>
                <a:spcPts val="0"/>
              </a:spcAft>
              <a:buFont typeface="Wingdings" pitchFamily="2" charset="2"/>
              <a:buChar char="Ø"/>
              <a:defRPr/>
            </a:pPr>
            <a:r>
              <a:rPr lang="en-US" sz="2000" dirty="0">
                <a:latin typeface="Estrangelo Edessa" pitchFamily="66" charset="0"/>
                <a:cs typeface="Estrangelo Edessa" pitchFamily="66" charset="0"/>
              </a:rPr>
              <a:t>Monthly Food Ration for the Needy Elderly </a:t>
            </a:r>
          </a:p>
          <a:p>
            <a:pPr fontAlgn="auto">
              <a:spcBef>
                <a:spcPts val="0"/>
              </a:spcBef>
              <a:spcAft>
                <a:spcPts val="0"/>
              </a:spcAft>
              <a:defRPr/>
            </a:pPr>
            <a:endParaRPr lang="en-US" dirty="0">
              <a:latin typeface="+mn-lt"/>
              <a:cs typeface="+mn-cs"/>
            </a:endParaRPr>
          </a:p>
        </p:txBody>
      </p:sp>
      <p:pic>
        <p:nvPicPr>
          <p:cNvPr id="29700"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8788" y="260350"/>
            <a:ext cx="8305800" cy="1143000"/>
          </a:xfrm>
        </p:spPr>
        <p:txBody>
          <a:bodyPr/>
          <a:lstStyle/>
          <a:p>
            <a:pPr eaLnBrk="1" hangingPunct="1"/>
            <a:r>
              <a:rPr lang="en-US" altLang="en-US" sz="4000" u="sng" dirty="0" smtClean="0">
                <a:solidFill>
                  <a:srgbClr val="FF6600"/>
                </a:solidFill>
                <a:latin typeface="Bodoni MT Black" pitchFamily="18" charset="0"/>
              </a:rPr>
              <a:t>VISITS BY VIPS</a:t>
            </a:r>
            <a:endParaRPr lang="en-SG" altLang="en-US" sz="4000" u="sng" dirty="0" smtClean="0">
              <a:solidFill>
                <a:srgbClr val="FF6600"/>
              </a:solidFill>
              <a:latin typeface="Bodoni MT Black" pitchFamily="18" charset="0"/>
            </a:endParaRPr>
          </a:p>
        </p:txBody>
      </p:sp>
      <p:sp>
        <p:nvSpPr>
          <p:cNvPr id="6" name="Rounded Rectangle 5"/>
          <p:cNvSpPr/>
          <p:nvPr/>
        </p:nvSpPr>
        <p:spPr>
          <a:xfrm>
            <a:off x="413939" y="1916832"/>
            <a:ext cx="8352928" cy="4247550"/>
          </a:xfrm>
          <a:prstGeom prst="roundRect">
            <a:avLst/>
          </a:prstGeom>
          <a:solidFill>
            <a:schemeClr val="tx1">
              <a:lumMod val="75000"/>
              <a:lumOff val="25000"/>
            </a:schemeClr>
          </a:solidFill>
          <a:ln/>
        </p:spPr>
        <p:style>
          <a:lnRef idx="0">
            <a:schemeClr val="dk1"/>
          </a:lnRef>
          <a:fillRef idx="3">
            <a:schemeClr val="dk1"/>
          </a:fillRef>
          <a:effectRef idx="3">
            <a:schemeClr val="dk1"/>
          </a:effectRef>
          <a:fontRef idx="minor">
            <a:schemeClr val="lt1"/>
          </a:fontRef>
        </p:style>
        <p:txBody>
          <a:bodyPr anchor="ctr"/>
          <a:lstStyle/>
          <a:p>
            <a:pPr algn="ctr" fontAlgn="auto">
              <a:spcBef>
                <a:spcPts val="0"/>
              </a:spcBef>
              <a:spcAft>
                <a:spcPts val="0"/>
              </a:spcAft>
              <a:defRPr/>
            </a:pPr>
            <a:endParaRPr lang="en-SG">
              <a:effectLst>
                <a:outerShdw blurRad="38100" dist="38100" dir="2700000" algn="tl">
                  <a:srgbClr val="000000">
                    <a:alpha val="43137"/>
                  </a:srgbClr>
                </a:outerShdw>
              </a:effectLst>
            </a:endParaRPr>
          </a:p>
        </p:txBody>
      </p:sp>
      <p:pic>
        <p:nvPicPr>
          <p:cNvPr id="7" name="Picture 6" descr="SL370436"/>
          <p:cNvPicPr>
            <a:picLocks noGrp="1" noChangeAspect="1" noChangeArrowheads="1"/>
          </p:cNvPicPr>
          <p:nvPr/>
        </p:nvPicPr>
        <p:blipFill>
          <a:blip r:embed="rId3" cstate="print"/>
          <a:srcRect/>
          <a:stretch>
            <a:fillRect/>
          </a:stretch>
        </p:blipFill>
        <p:spPr bwMode="auto">
          <a:xfrm rot="21436336">
            <a:off x="722313" y="4046538"/>
            <a:ext cx="2439987" cy="1858962"/>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8" name="Picture 7" descr="C:\Users\Jeng.SUNLOVEHOME\Desktop\Mr. Wee\PM visit Ang Mo Kio230809\SSL10187.JPG"/>
          <p:cNvPicPr>
            <a:picLocks noChangeAspect="1" noChangeArrowheads="1"/>
          </p:cNvPicPr>
          <p:nvPr/>
        </p:nvPicPr>
        <p:blipFill>
          <a:blip r:embed="rId4" cstate="print"/>
          <a:srcRect/>
          <a:stretch>
            <a:fillRect/>
          </a:stretch>
        </p:blipFill>
        <p:spPr bwMode="auto">
          <a:xfrm rot="254358">
            <a:off x="831850" y="2205038"/>
            <a:ext cx="2414588" cy="1811337"/>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9" name="Picture 8" descr="DSC_2292"/>
          <p:cNvPicPr>
            <a:picLocks noChangeAspect="1" noChangeArrowheads="1"/>
          </p:cNvPicPr>
          <p:nvPr/>
        </p:nvPicPr>
        <p:blipFill>
          <a:blip r:embed="rId5" cstate="print"/>
          <a:srcRect/>
          <a:stretch>
            <a:fillRect/>
          </a:stretch>
        </p:blipFill>
        <p:spPr bwMode="auto">
          <a:xfrm rot="21367950">
            <a:off x="3006725" y="2154238"/>
            <a:ext cx="2784475" cy="1865312"/>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10" name="Picture 9" descr="SL371051"/>
          <p:cNvPicPr>
            <a:picLocks noGrp="1" noChangeAspect="1" noChangeArrowheads="1"/>
          </p:cNvPicPr>
          <p:nvPr/>
        </p:nvPicPr>
        <p:blipFill>
          <a:blip r:embed="rId6" cstate="print"/>
          <a:srcRect/>
          <a:stretch>
            <a:fillRect/>
          </a:stretch>
        </p:blipFill>
        <p:spPr bwMode="auto">
          <a:xfrm>
            <a:off x="3032125" y="4044950"/>
            <a:ext cx="3160713" cy="1973263"/>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11" name="Picture 10" descr="SSL13041"/>
          <p:cNvPicPr>
            <a:picLocks noGrp="1" noChangeAspect="1" noChangeArrowheads="1"/>
          </p:cNvPicPr>
          <p:nvPr/>
        </p:nvPicPr>
        <p:blipFill>
          <a:blip r:embed="rId7" cstate="print"/>
          <a:srcRect/>
          <a:stretch>
            <a:fillRect/>
          </a:stretch>
        </p:blipFill>
        <p:spPr bwMode="auto">
          <a:xfrm rot="21391269">
            <a:off x="5919788" y="4000500"/>
            <a:ext cx="2528887" cy="1884363"/>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12" name="Picture 11" descr="SL370553"/>
          <p:cNvPicPr>
            <a:picLocks noGrp="1" noChangeAspect="1" noChangeArrowheads="1"/>
          </p:cNvPicPr>
          <p:nvPr/>
        </p:nvPicPr>
        <p:blipFill>
          <a:blip r:embed="rId8" cstate="print"/>
          <a:srcRect/>
          <a:stretch>
            <a:fillRect/>
          </a:stretch>
        </p:blipFill>
        <p:spPr bwMode="auto">
          <a:xfrm rot="208811">
            <a:off x="5800725" y="2235200"/>
            <a:ext cx="2644775" cy="1882775"/>
          </a:xfrm>
          <a:prstGeom prst="rect">
            <a:avLst/>
          </a:prstGeom>
          <a:noFill/>
          <a:ln w="9525">
            <a:solidFill>
              <a:srgbClr val="FFC000"/>
            </a:solidFill>
            <a:miter lim="800000"/>
            <a:headEnd/>
            <a:tailEnd/>
          </a:ln>
          <a:effectLst>
            <a:outerShdw blurRad="88900" dist="63500" dir="3720000" sx="102000" sy="102000" algn="ctr" rotWithShape="0">
              <a:srgbClr val="000000">
                <a:alpha val="72000"/>
              </a:srgbClr>
            </a:outerShdw>
          </a:effectLst>
          <a:extLst/>
        </p:spPr>
      </p:pic>
      <p:pic>
        <p:nvPicPr>
          <p:cNvPr id="30732" name="Picture 1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4025" y="836613"/>
            <a:ext cx="8305800" cy="1143000"/>
          </a:xfrm>
        </p:spPr>
        <p:txBody>
          <a:bodyPr/>
          <a:lstStyle/>
          <a:p>
            <a:pPr eaLnBrk="1" hangingPunct="1"/>
            <a:r>
              <a:rPr lang="en-US" altLang="en-US" sz="3600" dirty="0" smtClean="0">
                <a:solidFill>
                  <a:srgbClr val="FF6600"/>
                </a:solidFill>
                <a:latin typeface="Bodoni MT Black" pitchFamily="18" charset="0"/>
              </a:rPr>
              <a:t>OUR MOTTO </a:t>
            </a:r>
            <a:endParaRPr lang="en-SG" altLang="en-US" sz="3600" dirty="0" smtClean="0">
              <a:solidFill>
                <a:srgbClr val="FF6600"/>
              </a:solidFill>
              <a:latin typeface="Bodoni MT Black" pitchFamily="18" charset="0"/>
            </a:endParaRPr>
          </a:p>
        </p:txBody>
      </p:sp>
      <p:sp>
        <p:nvSpPr>
          <p:cNvPr id="3" name="Rectangle 2"/>
          <p:cNvSpPr/>
          <p:nvPr/>
        </p:nvSpPr>
        <p:spPr>
          <a:xfrm>
            <a:off x="125413" y="2204864"/>
            <a:ext cx="9073009" cy="3385542"/>
          </a:xfrm>
          <a:prstGeom prst="rect">
            <a:avLst/>
          </a:prstGeom>
          <a:noFill/>
          <a:effectLst>
            <a:outerShdw blurRad="50800" dist="38100" dir="2700000" algn="tl" rotWithShape="0">
              <a:prstClr val="black">
                <a:alpha val="40000"/>
              </a:prstClr>
            </a:outerShdw>
          </a:effectLst>
        </p:spPr>
        <p:txBody>
          <a:bodyPr>
            <a:spAutoFit/>
          </a:bodyPr>
          <a:lstStyle/>
          <a:p>
            <a:pPr algn="ctr" fontAlgn="auto">
              <a:spcBef>
                <a:spcPts val="0"/>
              </a:spcBef>
              <a:spcAft>
                <a:spcPts val="0"/>
              </a:spcAft>
              <a:defRPr/>
            </a:pPr>
            <a:r>
              <a:rPr lang="en-US" sz="8000" b="1" dirty="0">
                <a:ln w="1905"/>
                <a:solidFill>
                  <a:srgbClr val="FF9900"/>
                </a:solidFill>
                <a:effectLst>
                  <a:innerShdw blurRad="69850" dist="43180" dir="5400000">
                    <a:srgbClr val="000000">
                      <a:alpha val="65000"/>
                    </a:srgbClr>
                  </a:innerShdw>
                </a:effectLst>
                <a:latin typeface="Forte" panose="03060902040502070203" pitchFamily="66" charset="0"/>
                <a:cs typeface="+mn-cs"/>
              </a:rPr>
              <a:t>“LOVE ALL, </a:t>
            </a:r>
          </a:p>
          <a:p>
            <a:pPr algn="ctr" fontAlgn="auto">
              <a:spcBef>
                <a:spcPts val="0"/>
              </a:spcBef>
              <a:spcAft>
                <a:spcPts val="0"/>
              </a:spcAft>
              <a:defRPr/>
            </a:pPr>
            <a:r>
              <a:rPr lang="en-US" sz="8000" b="1" dirty="0">
                <a:ln w="1905"/>
                <a:solidFill>
                  <a:srgbClr val="FF9900"/>
                </a:solidFill>
                <a:effectLst>
                  <a:innerShdw blurRad="69850" dist="43180" dir="5400000">
                    <a:srgbClr val="000000">
                      <a:alpha val="65000"/>
                    </a:srgbClr>
                  </a:innerShdw>
                </a:effectLst>
                <a:latin typeface="Forte" panose="03060902040502070203" pitchFamily="66" charset="0"/>
                <a:cs typeface="+mn-cs"/>
              </a:rPr>
              <a:t>SERVE ALL</a:t>
            </a:r>
            <a:r>
              <a:rPr lang="en-US" sz="5400" b="1" dirty="0" smtClean="0">
                <a:ln w="1905"/>
                <a:solidFill>
                  <a:srgbClr val="FF9900"/>
                </a:solidFill>
                <a:effectLst>
                  <a:innerShdw blurRad="69850" dist="43180" dir="5400000">
                    <a:srgbClr val="000000">
                      <a:alpha val="65000"/>
                    </a:srgbClr>
                  </a:innerShdw>
                </a:effectLst>
                <a:latin typeface="Forte" panose="03060902040502070203" pitchFamily="66" charset="0"/>
                <a:cs typeface="+mn-cs"/>
              </a:rPr>
              <a:t>”</a:t>
            </a:r>
          </a:p>
          <a:p>
            <a:pPr algn="ctr" fontAlgn="auto">
              <a:spcBef>
                <a:spcPts val="0"/>
              </a:spcBef>
              <a:spcAft>
                <a:spcPts val="0"/>
              </a:spcAft>
              <a:defRPr/>
            </a:pPr>
            <a:endParaRPr lang="en-US" sz="5400" b="1" dirty="0">
              <a:ln w="1905"/>
              <a:solidFill>
                <a:srgbClr val="FF9900"/>
              </a:solidFill>
              <a:effectLst>
                <a:innerShdw blurRad="69850" dist="43180" dir="5400000">
                  <a:srgbClr val="000000">
                    <a:alpha val="65000"/>
                  </a:srgbClr>
                </a:innerShdw>
              </a:effectLst>
              <a:latin typeface="Forte" panose="03060902040502070203" pitchFamily="66" charset="0"/>
              <a:cs typeface="+mn-cs"/>
            </a:endParaRPr>
          </a:p>
        </p:txBody>
      </p:sp>
      <p:pic>
        <p:nvPicPr>
          <p:cNvPr id="31748"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50" y="333375"/>
            <a:ext cx="7386638" cy="1143000"/>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BRIEF HISTORY OF SUNLOVE HOME </a:t>
            </a:r>
            <a:endParaRPr lang="en-SG" sz="4000" dirty="0">
              <a:solidFill>
                <a:srgbClr val="FF6600"/>
              </a:solidFill>
              <a:latin typeface="Bodoni MT Black" pitchFamily="18" charset="0"/>
            </a:endParaRPr>
          </a:p>
        </p:txBody>
      </p:sp>
      <p:sp>
        <p:nvSpPr>
          <p:cNvPr id="4" name="TextBox 3"/>
          <p:cNvSpPr txBox="1"/>
          <p:nvPr/>
        </p:nvSpPr>
        <p:spPr>
          <a:xfrm>
            <a:off x="1033463" y="2276475"/>
            <a:ext cx="7091362" cy="3048000"/>
          </a:xfrm>
          <a:prstGeom prst="rect">
            <a:avLst/>
          </a:prstGeom>
          <a:noFill/>
        </p:spPr>
        <p:txBody>
          <a:bodyPr>
            <a:spAutoFit/>
          </a:bodyPr>
          <a:lstStyle/>
          <a:p>
            <a:pPr fontAlgn="auto">
              <a:spcBef>
                <a:spcPts val="0"/>
              </a:spcBef>
              <a:spcAft>
                <a:spcPts val="0"/>
              </a:spcAft>
              <a:defRPr/>
            </a:pPr>
            <a:r>
              <a:rPr lang="en-US" sz="2400" b="1" u="sng" dirty="0">
                <a:latin typeface="Estrangelo Edessa" pitchFamily="66" charset="0"/>
                <a:cs typeface="Estrangelo Edessa" pitchFamily="66" charset="0"/>
              </a:rPr>
              <a:t>2013 </a:t>
            </a:r>
          </a:p>
          <a:p>
            <a:pPr marL="342900" indent="-342900" fontAlgn="auto">
              <a:spcBef>
                <a:spcPts val="0"/>
              </a:spcBef>
              <a:spcAft>
                <a:spcPts val="0"/>
              </a:spcAft>
              <a:buFont typeface="Wingdings" pitchFamily="2" charset="2"/>
              <a:buChar char="Ø"/>
              <a:defRPr/>
            </a:pPr>
            <a:endParaRPr lang="en-US" sz="2000" dirty="0">
              <a:solidFill>
                <a:schemeClr val="tx1">
                  <a:lumMod val="75000"/>
                  <a:lumOff val="25000"/>
                </a:schemeClr>
              </a:solidFill>
              <a:latin typeface="Estrangelo Edessa" pitchFamily="66" charset="0"/>
              <a:cs typeface="Estrangelo Edessa" pitchFamily="66" charset="0"/>
            </a:endParaRPr>
          </a:p>
          <a:p>
            <a:pPr marL="342900" indent="-342900" fontAlgn="auto">
              <a:spcBef>
                <a:spcPts val="0"/>
              </a:spcBef>
              <a:spcAft>
                <a:spcPts val="0"/>
              </a:spcAft>
              <a:buFont typeface="Wingdings" pitchFamily="2" charset="2"/>
              <a:buChar char="Ø"/>
              <a:defRPr/>
            </a:pPr>
            <a:r>
              <a:rPr lang="en-US" sz="2000" dirty="0">
                <a:solidFill>
                  <a:schemeClr val="tx1">
                    <a:lumMod val="75000"/>
                    <a:lumOff val="25000"/>
                  </a:schemeClr>
                </a:solidFill>
                <a:latin typeface="Estrangelo Edessa" pitchFamily="66" charset="0"/>
                <a:cs typeface="Estrangelo Edessa" pitchFamily="66" charset="0"/>
              </a:rPr>
              <a:t>The  leasing of the land for Surya Home ended. Singapore Land Authority (SLA) reclaimed for land for other structural services. </a:t>
            </a:r>
          </a:p>
          <a:p>
            <a:pPr fontAlgn="auto">
              <a:spcBef>
                <a:spcPts val="0"/>
              </a:spcBef>
              <a:spcAft>
                <a:spcPts val="0"/>
              </a:spcAft>
              <a:defRPr/>
            </a:pPr>
            <a:endParaRPr lang="en-US" sz="2400" b="1" u="sng" dirty="0">
              <a:latin typeface="Estrangelo Edessa" pitchFamily="66" charset="0"/>
              <a:cs typeface="Estrangelo Edessa" pitchFamily="66" charset="0"/>
            </a:endParaRPr>
          </a:p>
          <a:p>
            <a:pPr fontAlgn="auto">
              <a:spcBef>
                <a:spcPts val="0"/>
              </a:spcBef>
              <a:spcAft>
                <a:spcPts val="0"/>
              </a:spcAft>
              <a:defRPr/>
            </a:pPr>
            <a:r>
              <a:rPr lang="en-US" sz="2400" b="1" u="sng" dirty="0">
                <a:latin typeface="Estrangelo Edessa" pitchFamily="66" charset="0"/>
                <a:cs typeface="Estrangelo Edessa" pitchFamily="66" charset="0"/>
              </a:rPr>
              <a:t>15 January 2014 </a:t>
            </a:r>
          </a:p>
          <a:p>
            <a:pPr marL="342900" indent="-342900" fontAlgn="auto">
              <a:spcBef>
                <a:spcPts val="0"/>
              </a:spcBef>
              <a:spcAft>
                <a:spcPts val="0"/>
              </a:spcAft>
              <a:buFont typeface="Wingdings" pitchFamily="2" charset="2"/>
              <a:buChar char="Ø"/>
              <a:defRPr/>
            </a:pPr>
            <a:endParaRPr lang="en-US" sz="2000" dirty="0">
              <a:solidFill>
                <a:schemeClr val="tx1">
                  <a:lumMod val="75000"/>
                  <a:lumOff val="25000"/>
                </a:schemeClr>
              </a:solidFill>
              <a:latin typeface="Estrangelo Edessa" pitchFamily="66" charset="0"/>
              <a:cs typeface="Estrangelo Edessa" pitchFamily="66" charset="0"/>
            </a:endParaRPr>
          </a:p>
          <a:p>
            <a:pPr marL="342900" indent="-342900" fontAlgn="auto">
              <a:spcBef>
                <a:spcPts val="0"/>
              </a:spcBef>
              <a:spcAft>
                <a:spcPts val="0"/>
              </a:spcAft>
              <a:buFont typeface="Wingdings" pitchFamily="2" charset="2"/>
              <a:buChar char="Ø"/>
              <a:defRPr/>
            </a:pPr>
            <a:r>
              <a:rPr lang="en-US" sz="2000" dirty="0">
                <a:solidFill>
                  <a:schemeClr val="tx1">
                    <a:lumMod val="75000"/>
                    <a:lumOff val="25000"/>
                  </a:schemeClr>
                </a:solidFill>
                <a:latin typeface="Estrangelo Edessa" pitchFamily="66" charset="0"/>
                <a:cs typeface="Estrangelo Edessa" pitchFamily="66" charset="0"/>
              </a:rPr>
              <a:t>Residents of Surya Home was relocated temporarily at </a:t>
            </a:r>
            <a:r>
              <a:rPr lang="en-US" sz="2000" dirty="0" err="1">
                <a:solidFill>
                  <a:schemeClr val="tx1">
                    <a:lumMod val="75000"/>
                    <a:lumOff val="25000"/>
                  </a:schemeClr>
                </a:solidFill>
                <a:latin typeface="Estrangelo Edessa" pitchFamily="66" charset="0"/>
                <a:cs typeface="Estrangelo Edessa" pitchFamily="66" charset="0"/>
              </a:rPr>
              <a:t>Sunlove</a:t>
            </a:r>
            <a:r>
              <a:rPr lang="en-US" sz="2000" dirty="0">
                <a:solidFill>
                  <a:schemeClr val="tx1">
                    <a:lumMod val="75000"/>
                    <a:lumOff val="25000"/>
                  </a:schemeClr>
                </a:solidFill>
                <a:latin typeface="Estrangelo Edessa" pitchFamily="66" charset="0"/>
                <a:cs typeface="Estrangelo Edessa" pitchFamily="66" charset="0"/>
              </a:rPr>
              <a:t> Home @IMH and </a:t>
            </a:r>
            <a:r>
              <a:rPr lang="en-US" sz="2000" dirty="0" err="1">
                <a:solidFill>
                  <a:schemeClr val="tx1">
                    <a:lumMod val="75000"/>
                    <a:lumOff val="25000"/>
                  </a:schemeClr>
                </a:solidFill>
                <a:latin typeface="Estrangelo Edessa" pitchFamily="66" charset="0"/>
                <a:cs typeface="Estrangelo Edessa" pitchFamily="66" charset="0"/>
              </a:rPr>
              <a:t>Sunlove</a:t>
            </a:r>
            <a:r>
              <a:rPr lang="en-US" sz="2000" dirty="0">
                <a:solidFill>
                  <a:schemeClr val="tx1">
                    <a:lumMod val="75000"/>
                    <a:lumOff val="25000"/>
                  </a:schemeClr>
                </a:solidFill>
                <a:latin typeface="Estrangelo Edessa" pitchFamily="66" charset="0"/>
                <a:cs typeface="Estrangelo Edessa" pitchFamily="66" charset="0"/>
              </a:rPr>
              <a:t> Home @SILRA. </a:t>
            </a:r>
          </a:p>
        </p:txBody>
      </p:sp>
      <p:pic>
        <p:nvPicPr>
          <p:cNvPr id="4100"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154363" y="722313"/>
            <a:ext cx="2776537" cy="1341437"/>
          </a:xfrm>
          <a:prstGeom prst="ellipse">
            <a:avLst/>
          </a:prstGeom>
          <a:solidFill>
            <a:srgbClr val="FFFF66"/>
          </a:solidFill>
          <a:ln>
            <a:solidFill>
              <a:srgbClr val="FF9900"/>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sz="2400" i="1" dirty="0">
                <a:solidFill>
                  <a:srgbClr val="FF6600"/>
                </a:solidFill>
                <a:latin typeface="Bodoni MT Black" pitchFamily="18" charset="0"/>
              </a:rPr>
              <a:t>SUNLOVE </a:t>
            </a:r>
          </a:p>
          <a:p>
            <a:pPr algn="ctr" fontAlgn="auto">
              <a:spcBef>
                <a:spcPts val="0"/>
              </a:spcBef>
              <a:spcAft>
                <a:spcPts val="0"/>
              </a:spcAft>
              <a:defRPr/>
            </a:pPr>
            <a:r>
              <a:rPr lang="en-US" sz="2400" i="1" dirty="0">
                <a:solidFill>
                  <a:srgbClr val="FF6600"/>
                </a:solidFill>
                <a:latin typeface="Bodoni MT Black" pitchFamily="18" charset="0"/>
              </a:rPr>
              <a:t>HOME</a:t>
            </a:r>
            <a:endParaRPr lang="en-SG" sz="2400" i="1" dirty="0">
              <a:solidFill>
                <a:srgbClr val="FF6600"/>
              </a:solidFill>
              <a:latin typeface="Bodoni MT Black" pitchFamily="18" charset="0"/>
            </a:endParaRPr>
          </a:p>
        </p:txBody>
      </p:sp>
      <p:sp>
        <p:nvSpPr>
          <p:cNvPr id="4" name="Oval 3"/>
          <p:cNvSpPr/>
          <p:nvPr/>
        </p:nvSpPr>
        <p:spPr>
          <a:xfrm>
            <a:off x="3054350" y="1941513"/>
            <a:ext cx="2940050" cy="1392237"/>
          </a:xfrm>
          <a:prstGeom prst="ellipse">
            <a:avLst/>
          </a:prstGeom>
          <a:solidFill>
            <a:srgbClr val="FFFF66"/>
          </a:solidFill>
          <a:ln>
            <a:solidFill>
              <a:srgbClr val="FF9900"/>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sz="2400" b="1" i="1" dirty="0">
                <a:solidFill>
                  <a:srgbClr val="FF6600"/>
                </a:solidFill>
                <a:latin typeface="Bodoni MT Black" pitchFamily="18" charset="0"/>
              </a:rPr>
              <a:t>SUNLOVE</a:t>
            </a:r>
            <a:r>
              <a:rPr lang="en-US" sz="2400" i="1" dirty="0">
                <a:solidFill>
                  <a:srgbClr val="FF6600"/>
                </a:solidFill>
                <a:latin typeface="Bodoni MT Black" pitchFamily="18" charset="0"/>
              </a:rPr>
              <a:t> HOME @IMH </a:t>
            </a:r>
            <a:endParaRPr lang="en-SG" sz="2400" i="1" dirty="0">
              <a:solidFill>
                <a:srgbClr val="FF6600"/>
              </a:solidFill>
              <a:latin typeface="Bodoni MT Black" pitchFamily="18" charset="0"/>
            </a:endParaRPr>
          </a:p>
        </p:txBody>
      </p:sp>
      <p:sp>
        <p:nvSpPr>
          <p:cNvPr id="6" name="Oval 5"/>
          <p:cNvSpPr/>
          <p:nvPr/>
        </p:nvSpPr>
        <p:spPr>
          <a:xfrm>
            <a:off x="5418138" y="1158875"/>
            <a:ext cx="3003550" cy="1503363"/>
          </a:xfrm>
          <a:prstGeom prst="ellipse">
            <a:avLst/>
          </a:prstGeom>
          <a:solidFill>
            <a:srgbClr val="FFFF66"/>
          </a:solidFill>
          <a:ln>
            <a:solidFill>
              <a:srgbClr val="FF9900"/>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sz="2400" i="1" dirty="0">
                <a:solidFill>
                  <a:srgbClr val="FF6600"/>
                </a:solidFill>
                <a:latin typeface="Bodoni MT Black" pitchFamily="18" charset="0"/>
              </a:rPr>
              <a:t>SUNLOVE HOME @SILRA </a:t>
            </a:r>
            <a:endParaRPr lang="en-SG" sz="2400" i="1" dirty="0">
              <a:solidFill>
                <a:srgbClr val="FF6600"/>
              </a:solidFill>
              <a:latin typeface="Bodoni MT Black" pitchFamily="18" charset="0"/>
            </a:endParaRPr>
          </a:p>
        </p:txBody>
      </p:sp>
      <p:pic>
        <p:nvPicPr>
          <p:cNvPr id="7" name="Picture 6" descr="Sunlove Home Front View"/>
          <p:cNvPicPr>
            <a:picLocks noChangeAspect="1" noChangeArrowheads="1"/>
          </p:cNvPicPr>
          <p:nvPr/>
        </p:nvPicPr>
        <p:blipFill>
          <a:blip r:embed="rId2" cstate="print"/>
          <a:srcRect/>
          <a:stretch>
            <a:fillRect/>
          </a:stretch>
        </p:blipFill>
        <p:spPr bwMode="auto">
          <a:xfrm>
            <a:off x="528638" y="1239838"/>
            <a:ext cx="2046287" cy="2205037"/>
          </a:xfrm>
          <a:prstGeom prst="rect">
            <a:avLst/>
          </a:prstGeom>
          <a:noFill/>
          <a:ln>
            <a:noFill/>
          </a:ln>
          <a:effectLst>
            <a:outerShdw blurRad="101600" dist="63500" dir="2880000" sx="102000" sy="102000" algn="ctr" rotWithShape="0">
              <a:srgbClr val="000000">
                <a:alpha val="74000"/>
              </a:srgbClr>
            </a:outerShdw>
          </a:effectLst>
          <a:extLst/>
        </p:spPr>
      </p:pic>
      <p:pic>
        <p:nvPicPr>
          <p:cNvPr id="2" name="Picture 1"/>
          <p:cNvPicPr>
            <a:picLocks noChangeAspect="1"/>
          </p:cNvPicPr>
          <p:nvPr/>
        </p:nvPicPr>
        <p:blipFill>
          <a:blip r:embed="rId3" cstate="print"/>
          <a:stretch>
            <a:fillRect/>
          </a:stretch>
        </p:blipFill>
        <p:spPr>
          <a:xfrm>
            <a:off x="2468563" y="3975100"/>
            <a:ext cx="2530475" cy="2268538"/>
          </a:xfrm>
          <a:prstGeom prst="rect">
            <a:avLst/>
          </a:prstGeom>
          <a:effectLst>
            <a:outerShdw blurRad="101600" dist="63500" dir="2880000" sx="102000" sy="102000" algn="ctr" rotWithShape="0">
              <a:srgbClr val="000000">
                <a:alpha val="74000"/>
              </a:srgbClr>
            </a:outerShdw>
          </a:effectLst>
        </p:spPr>
      </p:pic>
      <p:pic>
        <p:nvPicPr>
          <p:cNvPr id="5" name="Picture 4"/>
          <p:cNvPicPr>
            <a:picLocks noChangeAspect="1"/>
          </p:cNvPicPr>
          <p:nvPr/>
        </p:nvPicPr>
        <p:blipFill>
          <a:blip r:embed="rId4" cstate="print"/>
          <a:stretch>
            <a:fillRect/>
          </a:stretch>
        </p:blipFill>
        <p:spPr>
          <a:xfrm>
            <a:off x="6353175" y="3333750"/>
            <a:ext cx="2366963" cy="2211388"/>
          </a:xfrm>
          <a:prstGeom prst="rect">
            <a:avLst/>
          </a:prstGeom>
          <a:effectLst>
            <a:outerShdw blurRad="101600" dist="63500" dir="2880000" sx="102000" sy="102000" algn="ctr" rotWithShape="0">
              <a:srgbClr val="000000">
                <a:alpha val="74000"/>
              </a:srgbClr>
            </a:outerShdw>
          </a:effectLst>
        </p:spPr>
      </p:pic>
      <p:cxnSp>
        <p:nvCxnSpPr>
          <p:cNvPr id="9" name="Straight Arrow Connector 8"/>
          <p:cNvCxnSpPr/>
          <p:nvPr/>
        </p:nvCxnSpPr>
        <p:spPr>
          <a:xfrm flipH="1">
            <a:off x="2709863" y="1531938"/>
            <a:ext cx="835025" cy="266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7223125" y="2524125"/>
            <a:ext cx="107950" cy="7175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3643313" y="3063875"/>
            <a:ext cx="180975" cy="762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5131"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71438"/>
            <a:ext cx="9080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le 3"/>
          <p:cNvSpPr/>
          <p:nvPr/>
        </p:nvSpPr>
        <p:spPr>
          <a:xfrm>
            <a:off x="1033939" y="647617"/>
            <a:ext cx="2088232" cy="2304256"/>
          </a:xfrm>
          <a:prstGeom prst="roundRect">
            <a:avLst/>
          </a:prstGeom>
          <a:solidFill>
            <a:srgbClr val="FF9900"/>
          </a:solidFill>
          <a:ln>
            <a:solidFill>
              <a:srgbClr val="FFFF00"/>
            </a:solidFill>
          </a:ln>
          <a:effectLst>
            <a:innerShdw blurRad="63500" dist="50800" dir="13500000">
              <a:prstClr val="black">
                <a:alpha val="50000"/>
              </a:prstClr>
            </a:innerShdw>
          </a:effectLst>
        </p:spPr>
        <p:style>
          <a:lnRef idx="3">
            <a:schemeClr val="lt1"/>
          </a:lnRef>
          <a:fillRef idx="1">
            <a:schemeClr val="accent6"/>
          </a:fillRef>
          <a:effectRef idx="1">
            <a:schemeClr val="accent6"/>
          </a:effectRef>
          <a:fontRef idx="minor">
            <a:schemeClr val="lt1"/>
          </a:fontRef>
        </p:style>
        <p:txBody>
          <a:bodyPr anchor="ctr"/>
          <a:lstStyle/>
          <a:p>
            <a:pPr fontAlgn="auto">
              <a:spcBef>
                <a:spcPts val="0"/>
              </a:spcBef>
              <a:spcAft>
                <a:spcPts val="0"/>
              </a:spcAft>
              <a:defRPr/>
            </a:pPr>
            <a:r>
              <a:rPr lang="en-US" b="1" i="1" dirty="0">
                <a:latin typeface="Estrangelo Edessa" pitchFamily="66" charset="0"/>
                <a:cs typeface="Estrangelo Edessa" pitchFamily="66" charset="0"/>
              </a:rPr>
              <a:t>OUR VISION </a:t>
            </a:r>
          </a:p>
          <a:p>
            <a:pPr fontAlgn="auto">
              <a:spcBef>
                <a:spcPts val="0"/>
              </a:spcBef>
              <a:spcAft>
                <a:spcPts val="0"/>
              </a:spcAft>
              <a:defRPr/>
            </a:pPr>
            <a:r>
              <a:rPr lang="en-US" dirty="0">
                <a:solidFill>
                  <a:schemeClr val="tx1">
                    <a:lumMod val="95000"/>
                    <a:lumOff val="5000"/>
                  </a:schemeClr>
                </a:solidFill>
                <a:latin typeface="Estrangelo Edessa" pitchFamily="66" charset="0"/>
                <a:cs typeface="Estrangelo Edessa" pitchFamily="66" charset="0"/>
              </a:rPr>
              <a:t>Love ALL, Serve ALL: </a:t>
            </a:r>
          </a:p>
          <a:p>
            <a:pPr fontAlgn="auto">
              <a:spcBef>
                <a:spcPts val="0"/>
              </a:spcBef>
              <a:spcAft>
                <a:spcPts val="0"/>
              </a:spcAft>
              <a:defRPr/>
            </a:pPr>
            <a:r>
              <a:rPr lang="en-US" dirty="0">
                <a:solidFill>
                  <a:schemeClr val="tx1">
                    <a:lumMod val="95000"/>
                    <a:lumOff val="5000"/>
                  </a:schemeClr>
                </a:solidFill>
                <a:latin typeface="Estrangelo Edessa" pitchFamily="66" charset="0"/>
                <a:cs typeface="Estrangelo Edessa" pitchFamily="66" charset="0"/>
              </a:rPr>
              <a:t>Regardless of ethnicity, religion, social status and health. </a:t>
            </a:r>
          </a:p>
        </p:txBody>
      </p:sp>
      <p:sp>
        <p:nvSpPr>
          <p:cNvPr id="5" name="Rounded Rectangle 4"/>
          <p:cNvSpPr/>
          <p:nvPr/>
        </p:nvSpPr>
        <p:spPr>
          <a:xfrm>
            <a:off x="2699792" y="2389418"/>
            <a:ext cx="3357571" cy="3629272"/>
          </a:xfrm>
          <a:prstGeom prst="roundRect">
            <a:avLst/>
          </a:prstGeom>
          <a:solidFill>
            <a:srgbClr val="FF9900"/>
          </a:solidFill>
          <a:ln>
            <a:solidFill>
              <a:srgbClr val="FFFF00"/>
            </a:solidFill>
          </a:ln>
          <a:effectLst>
            <a:innerShdw blurRad="63500" dist="50800" dir="13500000">
              <a:prstClr val="black">
                <a:alpha val="50000"/>
              </a:prstClr>
            </a:innerShdw>
          </a:effectLst>
        </p:spPr>
        <p:style>
          <a:lnRef idx="3">
            <a:schemeClr val="lt1"/>
          </a:lnRef>
          <a:fillRef idx="1">
            <a:schemeClr val="accent6"/>
          </a:fillRef>
          <a:effectRef idx="1">
            <a:schemeClr val="accent6"/>
          </a:effectRef>
          <a:fontRef idx="minor">
            <a:schemeClr val="lt1"/>
          </a:fontRef>
        </p:style>
        <p:txBody>
          <a:bodyPr anchor="ctr"/>
          <a:lstStyle/>
          <a:p>
            <a:pPr fontAlgn="auto">
              <a:spcBef>
                <a:spcPts val="0"/>
              </a:spcBef>
              <a:spcAft>
                <a:spcPts val="0"/>
              </a:spcAft>
              <a:defRPr/>
            </a:pPr>
            <a:r>
              <a:rPr lang="en-US" b="1" i="1" dirty="0">
                <a:latin typeface="Estrangelo Edessa" pitchFamily="66" charset="0"/>
                <a:cs typeface="Estrangelo Edessa" pitchFamily="66" charset="0"/>
              </a:rPr>
              <a:t>OUR MISSION </a:t>
            </a:r>
          </a:p>
          <a:p>
            <a:pPr fontAlgn="auto">
              <a:spcBef>
                <a:spcPts val="0"/>
              </a:spcBef>
              <a:spcAft>
                <a:spcPts val="0"/>
              </a:spcAft>
              <a:defRPr/>
            </a:pPr>
            <a:r>
              <a:rPr lang="en-US" dirty="0">
                <a:solidFill>
                  <a:schemeClr val="tx1">
                    <a:lumMod val="95000"/>
                    <a:lumOff val="5000"/>
                  </a:schemeClr>
                </a:solidFill>
                <a:latin typeface="Estrangelo Edessa" pitchFamily="66" charset="0"/>
                <a:cs typeface="Estrangelo Edessa" pitchFamily="66" charset="0"/>
              </a:rPr>
              <a:t>We are a charitable Home for the intellectually-disabled. We shelter, protect and care for those entrusted to us. We are committed to improve and provide a level of care that endears the universal Human Values for the less fortunate. We initiate and participate in community-based projects that are charitable. </a:t>
            </a:r>
          </a:p>
        </p:txBody>
      </p:sp>
      <p:sp>
        <p:nvSpPr>
          <p:cNvPr id="6" name="Rounded Rectangle 5"/>
          <p:cNvSpPr/>
          <p:nvPr/>
        </p:nvSpPr>
        <p:spPr>
          <a:xfrm>
            <a:off x="6012160" y="1270471"/>
            <a:ext cx="2477751" cy="3037148"/>
          </a:xfrm>
          <a:prstGeom prst="roundRect">
            <a:avLst/>
          </a:prstGeom>
          <a:solidFill>
            <a:srgbClr val="FF9900"/>
          </a:solidFill>
          <a:ln>
            <a:solidFill>
              <a:srgbClr val="FFFF00"/>
            </a:solidFill>
          </a:ln>
          <a:effectLst>
            <a:innerShdw blurRad="63500" dist="50800" dir="13500000">
              <a:prstClr val="black">
                <a:alpha val="50000"/>
              </a:prstClr>
            </a:innerShdw>
          </a:effectLst>
        </p:spPr>
        <p:style>
          <a:lnRef idx="3">
            <a:schemeClr val="lt1"/>
          </a:lnRef>
          <a:fillRef idx="1">
            <a:schemeClr val="accent6"/>
          </a:fillRef>
          <a:effectRef idx="1">
            <a:schemeClr val="accent6"/>
          </a:effectRef>
          <a:fontRef idx="minor">
            <a:schemeClr val="lt1"/>
          </a:fontRef>
        </p:style>
        <p:txBody>
          <a:bodyPr anchor="ctr"/>
          <a:lstStyle/>
          <a:p>
            <a:pPr fontAlgn="auto">
              <a:spcBef>
                <a:spcPts val="0"/>
              </a:spcBef>
              <a:spcAft>
                <a:spcPts val="0"/>
              </a:spcAft>
              <a:defRPr/>
            </a:pPr>
            <a:r>
              <a:rPr lang="en-US" b="1" i="1" dirty="0">
                <a:latin typeface="Estrangelo Edessa" pitchFamily="66" charset="0"/>
                <a:cs typeface="Estrangelo Edessa" pitchFamily="66" charset="0"/>
              </a:rPr>
              <a:t>OUR VALUES </a:t>
            </a:r>
          </a:p>
          <a:p>
            <a:pPr fontAlgn="auto">
              <a:spcBef>
                <a:spcPts val="0"/>
              </a:spcBef>
              <a:spcAft>
                <a:spcPts val="0"/>
              </a:spcAft>
              <a:defRPr/>
            </a:pPr>
            <a:r>
              <a:rPr lang="en-US" dirty="0">
                <a:solidFill>
                  <a:schemeClr val="tx1">
                    <a:lumMod val="95000"/>
                    <a:lumOff val="5000"/>
                  </a:schemeClr>
                </a:solidFill>
                <a:latin typeface="Estrangelo Edessa" pitchFamily="66" charset="0"/>
                <a:cs typeface="Estrangelo Edessa" pitchFamily="66" charset="0"/>
              </a:rPr>
              <a:t>At the heart of our mission is love and respect for all persons and kindness to every living thing. We are committed to the universal Human Values in our hearts and minds. </a:t>
            </a:r>
            <a:endParaRPr lang="en-SG" dirty="0">
              <a:solidFill>
                <a:schemeClr val="tx1">
                  <a:lumMod val="95000"/>
                  <a:lumOff val="5000"/>
                </a:schemeClr>
              </a:solidFill>
              <a:latin typeface="Estrangelo Edessa" pitchFamily="66" charset="0"/>
              <a:cs typeface="Estrangelo Edessa" pitchFamily="6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38" y="404813"/>
            <a:ext cx="8497887" cy="1439862"/>
          </a:xfrm>
        </p:spPr>
        <p:txBody>
          <a:bodyPr rtlCol="0">
            <a:normAutofit fontScale="90000"/>
          </a:bodyPr>
          <a:lstStyle/>
          <a:p>
            <a:pPr eaLnBrk="1" fontAlgn="auto" hangingPunct="1">
              <a:spcAft>
                <a:spcPts val="0"/>
              </a:spcAft>
              <a:defRPr/>
            </a:pPr>
            <a:r>
              <a:rPr lang="en-US" sz="4000" dirty="0" smtClean="0">
                <a:solidFill>
                  <a:srgbClr val="FF6600"/>
                </a:solidFill>
                <a:latin typeface="Bodoni MT Black" pitchFamily="18" charset="0"/>
              </a:rPr>
              <a:t>OUR SERVICES FOR PSYCHIATRIC RESIDENTIAL CARE</a:t>
            </a:r>
            <a:endParaRPr lang="en-SG" sz="4000" dirty="0">
              <a:solidFill>
                <a:srgbClr val="FF6600"/>
              </a:solidFill>
              <a:latin typeface="Bodoni MT Black" pitchFamily="18" charset="0"/>
            </a:endParaRPr>
          </a:p>
        </p:txBody>
      </p:sp>
      <p:sp>
        <p:nvSpPr>
          <p:cNvPr id="7171" name="TextBox 2"/>
          <p:cNvSpPr txBox="1">
            <a:spLocks noChangeArrowheads="1"/>
          </p:cNvSpPr>
          <p:nvPr/>
        </p:nvSpPr>
        <p:spPr bwMode="auto">
          <a:xfrm>
            <a:off x="2009774" y="2204864"/>
            <a:ext cx="5256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b="1" dirty="0">
                <a:solidFill>
                  <a:srgbClr val="FF9900"/>
                </a:solidFill>
                <a:latin typeface="Estrangelo Edessa" pitchFamily="66" charset="0"/>
                <a:cs typeface="Estrangelo Edessa" pitchFamily="66" charset="0"/>
              </a:rPr>
              <a:t>Nursing Care &amp; Medical Treatment </a:t>
            </a:r>
            <a:endParaRPr lang="en-SG" altLang="en-US" sz="2800" b="1" dirty="0">
              <a:solidFill>
                <a:srgbClr val="FF9900"/>
              </a:solidFill>
              <a:latin typeface="Estrangelo Edessa" pitchFamily="66" charset="0"/>
              <a:cs typeface="Estrangelo Edessa" pitchFamily="66" charset="0"/>
            </a:endParaRPr>
          </a:p>
        </p:txBody>
      </p:sp>
      <p:pic>
        <p:nvPicPr>
          <p:cNvPr id="7172"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cstate="print"/>
          <a:stretch>
            <a:fillRect/>
          </a:stretch>
        </p:blipFill>
        <p:spPr>
          <a:xfrm>
            <a:off x="4611688" y="3068959"/>
            <a:ext cx="3822700" cy="2807965"/>
          </a:xfrm>
          <a:prstGeom prst="rect">
            <a:avLst/>
          </a:prstGeom>
          <a:effectLst>
            <a:outerShdw blurRad="101600" dist="63500" dir="3120000" sx="102000" sy="102000" algn="ctr" rotWithShape="0">
              <a:srgbClr val="000000">
                <a:alpha val="81000"/>
              </a:srgbClr>
            </a:outerShdw>
          </a:effectLst>
        </p:spPr>
      </p:pic>
      <p:pic>
        <p:nvPicPr>
          <p:cNvPr id="8" name="Picture 7"/>
          <p:cNvPicPr>
            <a:picLocks noChangeAspect="1"/>
          </p:cNvPicPr>
          <p:nvPr/>
        </p:nvPicPr>
        <p:blipFill>
          <a:blip r:embed="rId4" cstate="print"/>
          <a:stretch>
            <a:fillRect/>
          </a:stretch>
        </p:blipFill>
        <p:spPr>
          <a:xfrm>
            <a:off x="617538" y="3068960"/>
            <a:ext cx="3667125" cy="2807965"/>
          </a:xfrm>
          <a:prstGeom prst="rect">
            <a:avLst/>
          </a:prstGeom>
          <a:effectLst>
            <a:outerShdw blurRad="101600" dist="63500" dir="3120000" sx="102000" sy="102000" algn="ctr" rotWithShape="0">
              <a:srgbClr val="000000">
                <a:alpha val="81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075" y="476672"/>
            <a:ext cx="8305800" cy="1143000"/>
          </a:xfrm>
        </p:spPr>
        <p:txBody>
          <a:bodyPr rtlCol="0">
            <a:normAutofit fontScale="90000"/>
          </a:bodyPr>
          <a:lstStyle/>
          <a:p>
            <a:pPr eaLnBrk="1" fontAlgn="auto" hangingPunct="1">
              <a:spcAft>
                <a:spcPts val="0"/>
              </a:spcAft>
              <a:defRPr/>
            </a:pPr>
            <a:r>
              <a:rPr lang="en-US" sz="4000" dirty="0">
                <a:solidFill>
                  <a:srgbClr val="FF6600"/>
                </a:solidFill>
                <a:latin typeface="Bodoni MT Black" pitchFamily="18" charset="0"/>
              </a:rPr>
              <a:t>REHABILITATIVE </a:t>
            </a:r>
            <a:r>
              <a:rPr lang="en-US" sz="4000" dirty="0" smtClean="0">
                <a:solidFill>
                  <a:srgbClr val="FF6600"/>
                </a:solidFill>
                <a:latin typeface="Bodoni MT Black" pitchFamily="18" charset="0"/>
              </a:rPr>
              <a:t>PROGRAMME FOR THE RESIDENTS</a:t>
            </a:r>
            <a:endParaRPr lang="en-SG" sz="4000" dirty="0">
              <a:solidFill>
                <a:srgbClr val="FF6600"/>
              </a:solidFill>
            </a:endParaRPr>
          </a:p>
        </p:txBody>
      </p:sp>
      <p:pic>
        <p:nvPicPr>
          <p:cNvPr id="3" name="Picture 2" descr="DSC07278"/>
          <p:cNvPicPr>
            <a:picLocks noChangeAspect="1" noChangeArrowheads="1"/>
          </p:cNvPicPr>
          <p:nvPr/>
        </p:nvPicPr>
        <p:blipFill>
          <a:blip r:embed="rId2" cstate="print"/>
          <a:srcRect/>
          <a:stretch>
            <a:fillRect/>
          </a:stretch>
        </p:blipFill>
        <p:spPr bwMode="auto">
          <a:xfrm rot="21247805">
            <a:off x="4552446" y="2484780"/>
            <a:ext cx="3109755" cy="1984586"/>
          </a:xfrm>
          <a:prstGeom prst="rect">
            <a:avLst/>
          </a:prstGeom>
          <a:noFill/>
          <a:ln w="15875">
            <a:solidFill>
              <a:schemeClr val="tx1">
                <a:lumMod val="50000"/>
                <a:lumOff val="50000"/>
              </a:schemeClr>
            </a:solidFill>
            <a:miter lim="800000"/>
            <a:headEnd/>
            <a:tailEnd/>
          </a:ln>
          <a:effectLst>
            <a:outerShdw blurRad="88900" dist="50800" dir="3720000" sx="102000" sy="102000" algn="ctr" rotWithShape="0">
              <a:srgbClr val="000000">
                <a:alpha val="78000"/>
              </a:srgbClr>
            </a:outerShdw>
          </a:effectLst>
          <a:extLst/>
        </p:spPr>
      </p:pic>
      <p:pic>
        <p:nvPicPr>
          <p:cNvPr id="5" name="Picture 4"/>
          <p:cNvPicPr>
            <a:picLocks noChangeAspect="1" noChangeArrowheads="1"/>
          </p:cNvPicPr>
          <p:nvPr/>
        </p:nvPicPr>
        <p:blipFill>
          <a:blip r:embed="rId3" cstate="print"/>
          <a:srcRect/>
          <a:stretch>
            <a:fillRect/>
          </a:stretch>
        </p:blipFill>
        <p:spPr bwMode="auto">
          <a:xfrm rot="333702">
            <a:off x="1567025" y="2476701"/>
            <a:ext cx="2766985" cy="2464995"/>
          </a:xfrm>
          <a:prstGeom prst="rect">
            <a:avLst/>
          </a:prstGeom>
          <a:noFill/>
          <a:ln w="15875">
            <a:solidFill>
              <a:schemeClr val="tx1">
                <a:lumMod val="50000"/>
                <a:lumOff val="50000"/>
              </a:schemeClr>
            </a:solidFill>
            <a:miter lim="800000"/>
            <a:headEnd/>
            <a:tailEnd/>
          </a:ln>
          <a:effectLst>
            <a:outerShdw blurRad="88900" dist="50800" dir="3720000" sx="102000" sy="102000" algn="ctr" rotWithShape="0">
              <a:srgbClr val="000000">
                <a:alpha val="78000"/>
              </a:srgbClr>
            </a:outerShdw>
          </a:effectLst>
          <a:extLst/>
        </p:spPr>
      </p:pic>
      <p:pic>
        <p:nvPicPr>
          <p:cNvPr id="6" name="Picture 5" descr="DSC07107"/>
          <p:cNvPicPr>
            <a:picLocks noChangeAspect="1" noChangeArrowheads="1"/>
          </p:cNvPicPr>
          <p:nvPr/>
        </p:nvPicPr>
        <p:blipFill>
          <a:blip r:embed="rId4" cstate="print"/>
          <a:srcRect/>
          <a:stretch>
            <a:fillRect/>
          </a:stretch>
        </p:blipFill>
        <p:spPr bwMode="auto">
          <a:xfrm rot="21218449">
            <a:off x="1447575" y="4414022"/>
            <a:ext cx="2939676" cy="1926248"/>
          </a:xfrm>
          <a:prstGeom prst="rect">
            <a:avLst/>
          </a:prstGeom>
          <a:noFill/>
          <a:ln w="15875">
            <a:solidFill>
              <a:schemeClr val="tx1">
                <a:lumMod val="50000"/>
                <a:lumOff val="50000"/>
              </a:schemeClr>
            </a:solidFill>
            <a:miter lim="800000"/>
            <a:headEnd/>
            <a:tailEnd/>
          </a:ln>
          <a:effectLst>
            <a:outerShdw blurRad="88900" dist="50800" dir="3720000" sx="102000" sy="102000" algn="ctr" rotWithShape="0">
              <a:srgbClr val="000000">
                <a:alpha val="78000"/>
              </a:srgbClr>
            </a:outerShdw>
          </a:effectLst>
          <a:extLst/>
        </p:spPr>
      </p:pic>
      <p:pic>
        <p:nvPicPr>
          <p:cNvPr id="8198"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SC07254"/>
          <p:cNvPicPr>
            <a:picLocks noChangeAspect="1" noChangeArrowheads="1"/>
          </p:cNvPicPr>
          <p:nvPr/>
        </p:nvPicPr>
        <p:blipFill>
          <a:blip r:embed="rId6" cstate="print"/>
          <a:srcRect/>
          <a:stretch>
            <a:fillRect/>
          </a:stretch>
        </p:blipFill>
        <p:spPr bwMode="auto">
          <a:xfrm rot="272613">
            <a:off x="4555631" y="4475686"/>
            <a:ext cx="3047647" cy="1787459"/>
          </a:xfrm>
          <a:prstGeom prst="rect">
            <a:avLst/>
          </a:prstGeom>
          <a:noFill/>
          <a:ln w="15875">
            <a:solidFill>
              <a:schemeClr val="tx1">
                <a:lumMod val="50000"/>
                <a:lumOff val="50000"/>
              </a:schemeClr>
            </a:solidFill>
            <a:miter lim="800000"/>
            <a:headEnd/>
            <a:tailEnd/>
          </a:ln>
          <a:effectLst>
            <a:outerShdw blurRad="88900" dist="50800" dir="3720000" sx="102000" sy="102000" algn="ctr" rotWithShape="0">
              <a:srgbClr val="000000">
                <a:alpha val="78000"/>
              </a:srgbClr>
            </a:outerShdw>
          </a:effectLs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76250"/>
            <a:ext cx="8305800" cy="1143000"/>
          </a:xfrm>
        </p:spPr>
        <p:txBody>
          <a:bodyPr rtlCol="0">
            <a:normAutofit fontScale="90000"/>
          </a:bodyPr>
          <a:lstStyle/>
          <a:p>
            <a:pPr eaLnBrk="1" fontAlgn="auto" hangingPunct="1">
              <a:spcAft>
                <a:spcPts val="0"/>
              </a:spcAft>
              <a:defRPr/>
            </a:pPr>
            <a:r>
              <a:rPr lang="en-US" sz="4000" dirty="0">
                <a:solidFill>
                  <a:srgbClr val="FF6600"/>
                </a:solidFill>
                <a:latin typeface="Bodoni MT Black" pitchFamily="18" charset="0"/>
              </a:rPr>
              <a:t>REHABILITATIVE PROGRAMME FOR THE RESIDENTS</a:t>
            </a:r>
            <a:endParaRPr lang="en-SG" sz="4000" dirty="0">
              <a:solidFill>
                <a:srgbClr val="FF6600"/>
              </a:solidFill>
              <a:latin typeface="Bodoni MT Black" pitchFamily="18" charset="0"/>
              <a:cs typeface="Estrangelo Edessa" pitchFamily="66" charset="0"/>
            </a:endParaRPr>
          </a:p>
        </p:txBody>
      </p:sp>
      <p:pic>
        <p:nvPicPr>
          <p:cNvPr id="9" name="Picture 8" descr="SSL10625"/>
          <p:cNvPicPr>
            <a:picLocks noChangeAspect="1" noChangeArrowheads="1"/>
          </p:cNvPicPr>
          <p:nvPr/>
        </p:nvPicPr>
        <p:blipFill>
          <a:blip r:embed="rId2" cstate="print"/>
          <a:srcRect/>
          <a:stretch>
            <a:fillRect/>
          </a:stretch>
        </p:blipFill>
        <p:spPr bwMode="auto">
          <a:xfrm>
            <a:off x="1403350" y="2157413"/>
            <a:ext cx="2787650" cy="1957387"/>
          </a:xfrm>
          <a:prstGeom prst="rect">
            <a:avLst/>
          </a:prstGeom>
          <a:noFill/>
          <a:ln>
            <a:noFill/>
          </a:ln>
          <a:effectLst>
            <a:outerShdw blurRad="139700" dist="76200" dir="4080000" sx="102000" sy="102000" algn="ctr" rotWithShape="0">
              <a:srgbClr val="000000">
                <a:alpha val="92000"/>
              </a:srgbClr>
            </a:outerShdw>
          </a:effectLst>
          <a:extLst/>
        </p:spPr>
      </p:pic>
      <p:pic>
        <p:nvPicPr>
          <p:cNvPr id="9220"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DSC07254"/>
          <p:cNvPicPr>
            <a:picLocks noChangeAspect="1" noChangeArrowheads="1"/>
          </p:cNvPicPr>
          <p:nvPr/>
        </p:nvPicPr>
        <p:blipFill>
          <a:blip r:embed="rId4" cstate="print"/>
          <a:srcRect/>
          <a:stretch>
            <a:fillRect/>
          </a:stretch>
        </p:blipFill>
        <p:spPr bwMode="auto">
          <a:xfrm>
            <a:off x="1403350" y="4292600"/>
            <a:ext cx="2787650" cy="1976438"/>
          </a:xfrm>
          <a:prstGeom prst="rect">
            <a:avLst/>
          </a:prstGeom>
          <a:noFill/>
          <a:ln w="15875">
            <a:noFill/>
            <a:miter lim="800000"/>
            <a:headEnd/>
            <a:tailEnd/>
          </a:ln>
          <a:effectLst>
            <a:outerShdw blurRad="139700" dist="76200" dir="4080000" sx="102000" sy="102000" algn="ctr" rotWithShape="0">
              <a:srgbClr val="000000">
                <a:alpha val="92000"/>
              </a:srgbClr>
            </a:outerShdw>
          </a:effectLst>
          <a:extLst/>
        </p:spPr>
      </p:pic>
      <p:pic>
        <p:nvPicPr>
          <p:cNvPr id="15" name="Picture 14" descr="Sunlove 01 (66)"/>
          <p:cNvPicPr>
            <a:picLocks noChangeAspect="1" noChangeArrowheads="1"/>
          </p:cNvPicPr>
          <p:nvPr/>
        </p:nvPicPr>
        <p:blipFill>
          <a:blip r:embed="rId5" cstate="print"/>
          <a:srcRect/>
          <a:stretch>
            <a:fillRect/>
          </a:stretch>
        </p:blipFill>
        <p:spPr bwMode="auto">
          <a:xfrm>
            <a:off x="4824413" y="4292600"/>
            <a:ext cx="3028950" cy="2008188"/>
          </a:xfrm>
          <a:prstGeom prst="rect">
            <a:avLst/>
          </a:prstGeom>
          <a:noFill/>
          <a:ln w="15875">
            <a:noFill/>
            <a:miter lim="800000"/>
            <a:headEnd/>
            <a:tailEnd/>
          </a:ln>
          <a:effectLst>
            <a:outerShdw blurRad="139700" dist="76200" dir="4080000" sx="102000" sy="102000" algn="ctr" rotWithShape="0">
              <a:srgbClr val="000000">
                <a:alpha val="92000"/>
              </a:srgbClr>
            </a:outerShdw>
          </a:effectLst>
          <a:extLst/>
        </p:spPr>
      </p:pic>
      <p:pic>
        <p:nvPicPr>
          <p:cNvPr id="1026" name="Picture 2" descr="DSC07260"/>
          <p:cNvPicPr>
            <a:picLocks noChangeAspect="1" noChangeArrowheads="1"/>
          </p:cNvPicPr>
          <p:nvPr/>
        </p:nvPicPr>
        <p:blipFill>
          <a:blip r:embed="rId6" cstate="print"/>
          <a:srcRect/>
          <a:stretch>
            <a:fillRect/>
          </a:stretch>
        </p:blipFill>
        <p:spPr bwMode="auto">
          <a:xfrm>
            <a:off x="4824413" y="2157413"/>
            <a:ext cx="3028950" cy="1971675"/>
          </a:xfrm>
          <a:prstGeom prst="rect">
            <a:avLst/>
          </a:prstGeom>
          <a:noFill/>
          <a:ln w="15875">
            <a:noFill/>
            <a:miter lim="800000"/>
            <a:headEnd/>
            <a:tailEnd/>
          </a:ln>
          <a:effectLst>
            <a:outerShdw blurRad="139700" dist="76200" dir="4080000" sx="102000" sy="102000" algn="ctr" rotWithShape="0">
              <a:srgbClr val="000000">
                <a:alpha val="92000"/>
              </a:srgbClr>
            </a:outerShdw>
          </a:effectLs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579438" y="260350"/>
            <a:ext cx="8305800" cy="1143000"/>
          </a:xfrm>
        </p:spPr>
        <p:txBody>
          <a:bodyPr/>
          <a:lstStyle/>
          <a:p>
            <a:pPr eaLnBrk="1" hangingPunct="1"/>
            <a:r>
              <a:rPr lang="en-US" altLang="en-US" sz="4000" smtClean="0">
                <a:solidFill>
                  <a:srgbClr val="FF6600"/>
                </a:solidFill>
                <a:latin typeface="Bodoni MT Black" pitchFamily="18" charset="0"/>
                <a:cs typeface="Estrangelo Edessa" pitchFamily="66" charset="0"/>
              </a:rPr>
              <a:t>SOCIAL THERAPY </a:t>
            </a:r>
            <a:endParaRPr lang="en-SG" altLang="en-US" sz="4000" smtClean="0">
              <a:solidFill>
                <a:srgbClr val="FF6600"/>
              </a:solidFill>
              <a:latin typeface="Bodoni MT Black" pitchFamily="18" charset="0"/>
              <a:cs typeface="Estrangelo Edessa" pitchFamily="66" charset="0"/>
            </a:endParaRPr>
          </a:p>
        </p:txBody>
      </p:sp>
      <p:sp>
        <p:nvSpPr>
          <p:cNvPr id="10243" name="TextBox 2"/>
          <p:cNvSpPr txBox="1">
            <a:spLocks noChangeArrowheads="1"/>
          </p:cNvSpPr>
          <p:nvPr/>
        </p:nvSpPr>
        <p:spPr bwMode="auto">
          <a:xfrm>
            <a:off x="1516063" y="1484784"/>
            <a:ext cx="6481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b="1" dirty="0">
                <a:solidFill>
                  <a:srgbClr val="FF9900"/>
                </a:solidFill>
                <a:latin typeface="Estrangelo Edessa" pitchFamily="66" charset="0"/>
                <a:cs typeface="Estrangelo Edessa" pitchFamily="66" charset="0"/>
              </a:rPr>
              <a:t>Residents </a:t>
            </a:r>
            <a:r>
              <a:rPr lang="en-US" altLang="en-US" sz="2800" b="1" dirty="0" smtClean="0">
                <a:solidFill>
                  <a:srgbClr val="FF9900"/>
                </a:solidFill>
                <a:latin typeface="Estrangelo Edessa" pitchFamily="66" charset="0"/>
                <a:cs typeface="Estrangelo Edessa" pitchFamily="66" charset="0"/>
              </a:rPr>
              <a:t>interacting  with volunteers </a:t>
            </a:r>
            <a:endParaRPr lang="en-SG" altLang="en-US" sz="2800" b="1" dirty="0">
              <a:solidFill>
                <a:srgbClr val="FF9900"/>
              </a:solidFill>
              <a:latin typeface="Estrangelo Edessa" pitchFamily="66" charset="0"/>
              <a:cs typeface="Estrangelo Edessa" pitchFamily="66" charset="0"/>
            </a:endParaRPr>
          </a:p>
        </p:txBody>
      </p:sp>
      <p:pic>
        <p:nvPicPr>
          <p:cNvPr id="4" name="Picture 3" descr="SSL10097"/>
          <p:cNvPicPr>
            <a:picLocks noChangeAspect="1" noChangeArrowheads="1"/>
          </p:cNvPicPr>
          <p:nvPr/>
        </p:nvPicPr>
        <p:blipFill>
          <a:blip r:embed="rId2" cstate="print"/>
          <a:srcRect/>
          <a:stretch>
            <a:fillRect/>
          </a:stretch>
        </p:blipFill>
        <p:spPr bwMode="auto">
          <a:xfrm>
            <a:off x="950913" y="2636838"/>
            <a:ext cx="3549650" cy="2530475"/>
          </a:xfrm>
          <a:prstGeom prst="rect">
            <a:avLst/>
          </a:prstGeom>
          <a:noFill/>
          <a:ln>
            <a:noFill/>
          </a:ln>
          <a:effectLst>
            <a:outerShdw blurRad="101600" dist="88900" dir="3180000" algn="ctr" rotWithShape="0">
              <a:srgbClr val="000000">
                <a:alpha val="85000"/>
              </a:srgbClr>
            </a:outerShdw>
          </a:effectLst>
          <a:extLst/>
        </p:spPr>
      </p:pic>
      <p:pic>
        <p:nvPicPr>
          <p:cNvPr id="1024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115888"/>
            <a:ext cx="9080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Users\SLH254\Downloads\DSC04898.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6944" y="2636838"/>
            <a:ext cx="3528392" cy="2530475"/>
          </a:xfrm>
          <a:prstGeom prst="rect">
            <a:avLst/>
          </a:prstGeom>
          <a:noFill/>
          <a:ln>
            <a:noFill/>
          </a:ln>
          <a:effectLst>
            <a:outerShdw blurRad="101600" dist="88900" dir="3180000" algn="ctr" rotWithShape="0">
              <a:srgbClr val="000000">
                <a:alpha val="85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2166</TotalTime>
  <Words>1032</Words>
  <Application>Microsoft Office PowerPoint</Application>
  <PresentationFormat>On-screen Show (4:3)</PresentationFormat>
  <Paragraphs>184</Paragraphs>
  <Slides>29</Slides>
  <Notes>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BRIEF HISTORY OF SUNLOVE HOME</vt:lpstr>
      <vt:lpstr>BRIEF HISTORY OF SUNLOVE HOME </vt:lpstr>
      <vt:lpstr>PowerPoint Presentation</vt:lpstr>
      <vt:lpstr>PowerPoint Presentation</vt:lpstr>
      <vt:lpstr>OUR SERVICES FOR PSYCHIATRIC RESIDENTIAL CARE</vt:lpstr>
      <vt:lpstr>REHABILITATIVE PROGRAMME FOR THE RESIDENTS</vt:lpstr>
      <vt:lpstr>REHABILITATIVE PROGRAMME FOR THE RESIDENTS</vt:lpstr>
      <vt:lpstr>SOCIAL THERAPY </vt:lpstr>
      <vt:lpstr>OUTINGS FOR RESIDENTS</vt:lpstr>
      <vt:lpstr>PowerPoint Presentation</vt:lpstr>
      <vt:lpstr>DEMENTIA DAY CARE</vt:lpstr>
      <vt:lpstr>Ang Mo Kio Rehab Centre</vt:lpstr>
      <vt:lpstr>HOME MEDICIAL &amp; HOME NURSING </vt:lpstr>
      <vt:lpstr>Home Help Services</vt:lpstr>
      <vt:lpstr>BUKIT MERAH STUDENT CARE CENTRE</vt:lpstr>
      <vt:lpstr>CHAI CHEE AND MARSILING SENIOR ACTIVITY CENTRE</vt:lpstr>
      <vt:lpstr>SUNLOVE COPE (EUNOS) </vt:lpstr>
      <vt:lpstr>SUNLOVE HOUGANG WELLNESS CENTRE</vt:lpstr>
      <vt:lpstr>SUNLOVE FREE MEDICAL SERVICES </vt:lpstr>
      <vt:lpstr>FREE MEDICAL HEALTH SCREENING </vt:lpstr>
      <vt:lpstr>TEENS TRAINING CENTRE @HOUGANG </vt:lpstr>
      <vt:lpstr>SAI SKILLS DEVELOPMENT CENTRE (AUTISM)</vt:lpstr>
      <vt:lpstr>VOLUNTEER PROGRAMME </vt:lpstr>
      <vt:lpstr>TRAINING COURSES </vt:lpstr>
      <vt:lpstr>SUNLOVE IS AN APPROVED ITE TRAINING CENTRE </vt:lpstr>
      <vt:lpstr>OTHER SERVICES AT A GLANCE </vt:lpstr>
      <vt:lpstr>VISITS BY VIPS</vt:lpstr>
      <vt:lpstr>OUR MOTTO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SLH254</dc:creator>
  <cp:lastModifiedBy>Zarina</cp:lastModifiedBy>
  <cp:revision>151</cp:revision>
  <dcterms:created xsi:type="dcterms:W3CDTF">2014-10-02T02:08:59Z</dcterms:created>
  <dcterms:modified xsi:type="dcterms:W3CDTF">2016-05-16T01:18:09Z</dcterms:modified>
</cp:coreProperties>
</file>